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02" r:id="rId5"/>
    <p:sldId id="304" r:id="rId6"/>
    <p:sldId id="342" r:id="rId7"/>
    <p:sldId id="345" r:id="rId8"/>
    <p:sldId id="338" r:id="rId9"/>
    <p:sldId id="328" r:id="rId10"/>
    <p:sldId id="325" r:id="rId11"/>
    <p:sldId id="329" r:id="rId12"/>
    <p:sldId id="330" r:id="rId13"/>
    <p:sldId id="331" r:id="rId14"/>
    <p:sldId id="306" r:id="rId15"/>
    <p:sldId id="305" r:id="rId16"/>
    <p:sldId id="334" r:id="rId17"/>
    <p:sldId id="344" r:id="rId18"/>
    <p:sldId id="343" r:id="rId19"/>
    <p:sldId id="308" r:id="rId20"/>
    <p:sldId id="311" r:id="rId21"/>
    <p:sldId id="335" r:id="rId22"/>
    <p:sldId id="336" r:id="rId23"/>
    <p:sldId id="337" r:id="rId24"/>
    <p:sldId id="319" r:id="rId25"/>
    <p:sldId id="332" r:id="rId26"/>
    <p:sldId id="314" r:id="rId27"/>
  </p:sldIdLst>
  <p:sldSz cx="7620000" cy="5715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C6"/>
    <a:srgbClr val="CCFFCC"/>
    <a:srgbClr val="FFFFCC"/>
    <a:srgbClr val="008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695" autoAdjust="0"/>
  </p:normalViewPr>
  <p:slideViewPr>
    <p:cSldViewPr>
      <p:cViewPr varScale="1">
        <p:scale>
          <a:sx n="107" d="100"/>
          <a:sy n="107" d="100"/>
        </p:scale>
        <p:origin x="1109" y="72"/>
      </p:cViewPr>
      <p:guideLst>
        <p:guide orient="horz" pos="1800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44"/>
    </p:cViewPr>
  </p:sorterViewPr>
  <p:notesViewPr>
    <p:cSldViewPr>
      <p:cViewPr varScale="1">
        <p:scale>
          <a:sx n="50" d="100"/>
          <a:sy n="50" d="100"/>
        </p:scale>
        <p:origin x="-27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580A5-7648-4BE1-84A6-DBCE72D4D0BE}" type="datetimeFigureOut">
              <a:rPr lang="fi-FI" smtClean="0"/>
              <a:pPr/>
              <a:t>21.9.2016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9782C-F83F-40F3-9E42-3A953328B6D0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82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68DD3C-BF36-4DB2-AA34-A8F7F502BDD6}" type="datetime1">
              <a:rPr lang="en-GB"/>
              <a:pPr/>
              <a:t>21/09/2016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F4D6A-9F2D-462E-B728-D4B627F3F0DF}" type="slidenum">
              <a:rPr lang="fi-FI"/>
              <a:pPr/>
              <a:t>1</a:t>
            </a:fld>
            <a:endParaRPr lang="fi-FI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852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If slide ”cases” (25)</a:t>
            </a:r>
            <a:r>
              <a:rPr lang="fi-FI" baseline="0" dirty="0" smtClean="0"/>
              <a:t> is shown the NT cases are double.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782C-F83F-40F3-9E42-3A953328B6D0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48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62BF40-F178-4047-A781-5D6144C423A1}" type="datetime1">
              <a:rPr lang="en-GB"/>
              <a:pPr/>
              <a:t>21/09/2016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03D0C-3C52-4D70-8F5C-326A7D1CC52C}" type="slidenum">
              <a:rPr lang="fi-FI"/>
              <a:pPr/>
              <a:t>17</a:t>
            </a:fld>
            <a:endParaRPr lang="fi-FI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17 </a:t>
            </a:r>
            <a:r>
              <a:rPr lang="fi-FI" dirty="0" err="1" smtClean="0"/>
              <a:t>institutes</a:t>
            </a:r>
            <a:r>
              <a:rPr lang="fi-FI" dirty="0" smtClean="0"/>
              <a:t> in TMUG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5250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CEDD7A-8455-46FE-BA07-2EB0D4660A5E}" type="slidenum">
              <a:rPr lang="sv-SE" smtClean="0"/>
              <a:pPr/>
              <a:t>18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371761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CEDD7A-8455-46FE-BA07-2EB0D4660A5E}" type="slidenum">
              <a:rPr lang="sv-SE" smtClean="0"/>
              <a:pPr/>
              <a:t>19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171623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CEDD7A-8455-46FE-BA07-2EB0D4660A5E}" type="slidenum">
              <a:rPr lang="sv-SE" smtClean="0"/>
              <a:pPr/>
              <a:t>20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854464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68DD3C-BF36-4DB2-AA34-A8F7F502BDD6}" type="datetime1">
              <a:rPr lang="en-GB"/>
              <a:pPr/>
              <a:t>21/09/2016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F4D6A-9F2D-462E-B728-D4B627F3F0DF}" type="slidenum">
              <a:rPr lang="fi-FI"/>
              <a:pPr/>
              <a:t>21</a:t>
            </a:fld>
            <a:endParaRPr lang="fi-FI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913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Can we show a better link to how</a:t>
            </a:r>
            <a:r>
              <a:rPr lang="fi-FI" baseline="0" dirty="0" smtClean="0"/>
              <a:t> ToSIA is handling scenarios?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57B04-DAE3-48FE-A1DD-0C3F886EF575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207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Background 20</a:t>
            </a:r>
            <a:r>
              <a:rPr lang="en-GB" baseline="0" dirty="0" smtClean="0"/>
              <a:t> Mio EU project (EFORWOOD) -&gt; NPP project -&gt;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Same criteria apply for qualitative AND for quantitative indicators, therefore: use a proven concept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61C99C-09CD-40F6-B71F-4CD6399D00DF}" type="datetime1">
              <a:rPr lang="en-GB" smtClean="0"/>
              <a:pPr/>
              <a:t>21/09/2016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1A9D0-2311-4B5E-9493-E02C65E3CB08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62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Different types of approaches that use indicators or similar concepts; however – the purpose of the assessment governs</a:t>
            </a:r>
            <a:r>
              <a:rPr lang="en-GB" baseline="0" dirty="0" smtClean="0"/>
              <a:t> the choice und use of indicators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61C99C-09CD-40F6-B71F-4CD6399D00DF}" type="datetime1">
              <a:rPr lang="en-GB" smtClean="0"/>
              <a:pPr/>
              <a:t>21/09/2016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1A9D0-2311-4B5E-9493-E02C65E3CB08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9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-&gt; plantation vs. current land use </a:t>
            </a:r>
          </a:p>
          <a:p>
            <a:r>
              <a:rPr lang="en-GB" baseline="0" dirty="0" smtClean="0"/>
              <a:t>-&gt; </a:t>
            </a:r>
          </a:p>
          <a:p>
            <a:r>
              <a:rPr lang="en-GB" baseline="0" dirty="0" smtClean="0"/>
              <a:t>New </a:t>
            </a:r>
            <a:r>
              <a:rPr lang="en-GB" baseline="0" dirty="0" err="1" smtClean="0"/>
              <a:t>landuse</a:t>
            </a:r>
            <a:r>
              <a:rPr lang="en-GB" baseline="0" dirty="0" smtClean="0"/>
              <a:t> structure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Changes in Mat flow</a:t>
            </a:r>
          </a:p>
          <a:p>
            <a:r>
              <a:rPr lang="en-GB" baseline="0" dirty="0" smtClean="0"/>
              <a:t>Impact areas/changes indicators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61C99C-09CD-40F6-B71F-4CD6399D00DF}" type="datetime1">
              <a:rPr lang="en-GB" smtClean="0"/>
              <a:pPr/>
              <a:t>21/09/2016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1A9D0-2311-4B5E-9493-E02C65E3CB08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57B04-DAE3-48FE-A1DD-0C3F886EF575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040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This and the following four slides</a:t>
            </a:r>
            <a:r>
              <a:rPr lang="fi-FI" baseline="0" dirty="0" smtClean="0"/>
              <a:t> will be embedded to the previous slide and shown in a quick sequence</a:t>
            </a:r>
          </a:p>
          <a:p>
            <a:endParaRPr lang="fi-FI" baseline="0" dirty="0" smtClean="0"/>
          </a:p>
          <a:p>
            <a:r>
              <a:rPr lang="fi-FI" baseline="0" dirty="0" smtClean="0"/>
              <a:t>KR: fine! Will give a nice idea of the complexity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57B04-DAE3-48FE-A1DD-0C3F886EF575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303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61C99C-09CD-40F6-B71F-4CD6399D00DF}" type="datetime1">
              <a:rPr lang="en-GB" smtClean="0"/>
              <a:pPr/>
              <a:t>21/09/2016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1A9D0-2311-4B5E-9493-E02C65E3CB08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15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ToSIA 2.0: multilingual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TDC with Data entry wizard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MCA (single mode)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CBA (partially)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PA (</a:t>
            </a:r>
            <a:r>
              <a:rPr lang="en-GB" sz="1200" dirty="0" err="1" smtClean="0"/>
              <a:t>conceptionally</a:t>
            </a:r>
            <a:r>
              <a:rPr lang="en-GB" sz="1200" dirty="0" smtClean="0"/>
              <a:t>) with link to EFI Policy Portal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Indicators and 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DCP with concepts about soft indicators (governance, VPAIM, cultural aspects)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Several cases in varying scale (plant – EU)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FWC and first non-FWCs (reindeer, oil)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ToSIA GIS link (</a:t>
            </a:r>
            <a:r>
              <a:rPr lang="en-GB" sz="1200" dirty="0" err="1" smtClean="0"/>
              <a:t>conceptionally</a:t>
            </a:r>
            <a:r>
              <a:rPr lang="en-GB" sz="1200" dirty="0" smtClean="0"/>
              <a:t>)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GB" sz="1200" dirty="0" smtClean="0"/>
              <a:t>TMUG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25A37-0BB2-499B-B4C1-F1BF4BF312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8F9B3-4744-42AD-B689-6687AC706CF7}" type="slidenum">
              <a:rPr lang="sv-SE"/>
              <a:pPr/>
              <a:t>13</a:t>
            </a:fld>
            <a:endParaRPr lang="sv-SE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27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1500" y="1705372"/>
            <a:ext cx="6477000" cy="1296144"/>
          </a:xfrm>
        </p:spPr>
        <p:txBody>
          <a:bodyPr lIns="0" tIns="0" rIns="0" bIns="0" anchor="t" anchorCtr="1">
            <a:normAutofit/>
          </a:bodyPr>
          <a:lstStyle>
            <a:lvl1pPr>
              <a:defRPr sz="2667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69640" y="3238501"/>
            <a:ext cx="6480720" cy="915144"/>
          </a:xfrm>
        </p:spPr>
        <p:txBody>
          <a:bodyPr>
            <a:normAutofit/>
          </a:bodyPr>
          <a:lstStyle>
            <a:lvl1pPr marL="0" indent="0" algn="ctr">
              <a:buNone/>
              <a:defRPr sz="1667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9C74-9265-41CB-9F34-0C1D6727A4F2}" type="datetime1">
              <a:rPr lang="fi-FI" smtClean="0"/>
              <a:pPr/>
              <a:t>21.9.2016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D041-0A04-45BF-8DC4-19BC7BFCD3D7}" type="slidenum">
              <a:rPr lang="fi-FI" smtClean="0"/>
              <a:pPr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9620" y="842400"/>
            <a:ext cx="6858000" cy="880492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78B3-1D0E-4E7B-A29B-AEE1B8423F51}" type="datetime1">
              <a:rPr lang="fi-FI" smtClean="0"/>
              <a:pPr/>
              <a:t>21.9.2016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D041-0A04-45BF-8DC4-19BC7BFCD3D7}" type="slidenum">
              <a:rPr lang="fi-FI" smtClean="0"/>
              <a:pPr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9620" y="842400"/>
            <a:ext cx="6858000" cy="880492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921396"/>
            <a:ext cx="3365500" cy="280831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873500" y="1921396"/>
            <a:ext cx="3365500" cy="280831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35C-F192-431C-B350-61298702E785}" type="datetime1">
              <a:rPr lang="fi-FI" smtClean="0"/>
              <a:pPr/>
              <a:t>21.9.2016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603500" y="5296961"/>
            <a:ext cx="2413000" cy="304271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D041-0A04-45BF-8DC4-19BC7BFCD3D7}" type="slidenum">
              <a:rPr lang="fi-FI" smtClean="0"/>
              <a:pPr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842400"/>
            <a:ext cx="6858000" cy="71895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705374"/>
            <a:ext cx="3366823" cy="605143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81000" y="2425452"/>
            <a:ext cx="3366823" cy="2376264"/>
          </a:xfrm>
        </p:spPr>
        <p:txBody>
          <a:bodyPr>
            <a:normAutofit/>
          </a:bodyPr>
          <a:lstStyle>
            <a:lvl1pPr>
              <a:defRPr sz="1167"/>
            </a:lvl1pPr>
            <a:lvl2pPr>
              <a:defRPr sz="1167"/>
            </a:lvl2pPr>
            <a:lvl3pPr>
              <a:defRPr sz="1167"/>
            </a:lvl3pPr>
            <a:lvl4pPr>
              <a:defRPr sz="1167"/>
            </a:lvl4pPr>
            <a:lvl5pPr>
              <a:defRPr sz="1167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870857" y="1705374"/>
            <a:ext cx="3368146" cy="605143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870857" y="2425452"/>
            <a:ext cx="3368146" cy="2376264"/>
          </a:xfrm>
        </p:spPr>
        <p:txBody>
          <a:bodyPr>
            <a:normAutofit/>
          </a:bodyPr>
          <a:lstStyle>
            <a:lvl1pPr>
              <a:defRPr sz="1167"/>
            </a:lvl1pPr>
            <a:lvl2pPr>
              <a:defRPr sz="1167"/>
            </a:lvl2pPr>
            <a:lvl3pPr>
              <a:defRPr sz="1167"/>
            </a:lvl3pPr>
            <a:lvl4pPr>
              <a:defRPr sz="1167"/>
            </a:lvl4pPr>
            <a:lvl5pPr>
              <a:defRPr sz="1167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7A5-364D-48D2-967B-4230725A48B3}" type="datetime1">
              <a:rPr lang="fi-FI" smtClean="0"/>
              <a:pPr/>
              <a:t>21.9.2016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D041-0A04-45BF-8DC4-19BC7BFCD3D7}" type="slidenum">
              <a:rPr lang="fi-FI" smtClean="0"/>
              <a:pPr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97EA-E555-4AF4-B071-4F353715D0E0}" type="datetime1">
              <a:rPr lang="fi-FI" smtClean="0"/>
              <a:pPr/>
              <a:t>21.9.2016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603500" y="5296961"/>
            <a:ext cx="2413000" cy="304271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D041-0A04-45BF-8DC4-19BC7BFCD3D7}" type="slidenum">
              <a:rPr lang="fi-FI" smtClean="0"/>
              <a:pPr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16C3-34B1-422F-87E1-4D1EF8793E7D}" type="datetime1">
              <a:rPr lang="fi-FI" smtClean="0"/>
              <a:pPr/>
              <a:t>21.9.2016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2603500" y="5296961"/>
            <a:ext cx="2413000" cy="304271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D041-0A04-45BF-8DC4-19BC7BFCD3D7}" type="slidenum">
              <a:rPr lang="fi-FI" smtClean="0"/>
              <a:pPr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493573" y="985292"/>
            <a:ext cx="4572000" cy="3168352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493573" y="4297660"/>
            <a:ext cx="4572000" cy="472950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FE8B-EC6F-45D3-B59E-3CD38A2A57C6}" type="datetime1">
              <a:rPr lang="fi-FI" smtClean="0"/>
              <a:pPr/>
              <a:t>21.9.2016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D041-0A04-45BF-8DC4-19BC7BFCD3D7}" type="slidenum">
              <a:rPr lang="fi-FI" smtClean="0"/>
              <a:pPr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49073" y="228865"/>
            <a:ext cx="6189927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9073" y="1333501"/>
            <a:ext cx="3030802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06875" y="1333501"/>
            <a:ext cx="3032125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49073" y="3282157"/>
            <a:ext cx="3030802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6875" y="3282157"/>
            <a:ext cx="3032125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5204355"/>
            <a:ext cx="1778000" cy="396875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03500" y="5204355"/>
            <a:ext cx="24130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61000" y="5204355"/>
            <a:ext cx="1778000" cy="396875"/>
          </a:xfrm>
        </p:spPr>
        <p:txBody>
          <a:bodyPr/>
          <a:lstStyle>
            <a:lvl1pPr>
              <a:defRPr/>
            </a:lvl1pPr>
          </a:lstStyle>
          <a:p>
            <a:fld id="{9B3DF54A-DBA0-40E2-A551-2CC2405E95E4}" type="slidenum">
              <a:rPr lang="sv-SE"/>
              <a:pPr/>
              <a:t>‹Nr.›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001_tammi_rgb_PP_alapalkki.jpg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0" y="5138928"/>
            <a:ext cx="7620000" cy="576072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89620" y="841276"/>
            <a:ext cx="6858000" cy="880492"/>
          </a:xfrm>
          <a:prstGeom prst="rect">
            <a:avLst/>
          </a:prstGeom>
        </p:spPr>
        <p:txBody>
          <a:bodyPr vert="horz" lIns="0" tIns="0" rIns="0" bIns="0" rtlCol="0" anchor="t" anchorCtr="1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921396"/>
            <a:ext cx="6858000" cy="2808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5410731"/>
            <a:ext cx="1778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7">
                <a:solidFill>
                  <a:schemeClr val="bg1"/>
                </a:solidFill>
                <a:latin typeface="Palatino" pitchFamily="18" charset="0"/>
              </a:defRPr>
            </a:lvl1pPr>
          </a:lstStyle>
          <a:p>
            <a:fld id="{05FFC2FE-D0CB-4F2A-B7E1-235BC03421B9}" type="datetime1">
              <a:rPr lang="fi-FI" smtClean="0"/>
              <a:pPr/>
              <a:t>21.9.2016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842000" y="5410731"/>
            <a:ext cx="1778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7">
                <a:solidFill>
                  <a:schemeClr val="bg1"/>
                </a:solidFill>
                <a:latin typeface="Palatino" pitchFamily="18" charset="0"/>
              </a:defRPr>
            </a:lvl1pPr>
          </a:lstStyle>
          <a:p>
            <a:fld id="{5815D041-0A04-45BF-8DC4-19BC7BFCD3D7}" type="slidenum">
              <a:rPr lang="fi-FI" smtClean="0"/>
              <a:pPr/>
              <a:t>‹Nr.›</a:t>
            </a:fld>
            <a:endParaRPr lang="fi-FI" dirty="0"/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389620" y="373224"/>
            <a:ext cx="3120347" cy="0"/>
          </a:xfrm>
          <a:prstGeom prst="line">
            <a:avLst/>
          </a:prstGeom>
          <a:ln w="6350">
            <a:solidFill>
              <a:srgbClr val="008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01_EFI-lehti.jpg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3685626" y="265212"/>
            <a:ext cx="248754" cy="216024"/>
          </a:xfrm>
          <a:prstGeom prst="rect">
            <a:avLst/>
          </a:prstGeom>
        </p:spPr>
      </p:pic>
      <p:cxnSp>
        <p:nvCxnSpPr>
          <p:cNvPr id="11" name="Suora yhdysviiva 10"/>
          <p:cNvCxnSpPr/>
          <p:nvPr userDrawn="1"/>
        </p:nvCxnSpPr>
        <p:spPr>
          <a:xfrm>
            <a:off x="4127273" y="373224"/>
            <a:ext cx="3120347" cy="0"/>
          </a:xfrm>
          <a:prstGeom prst="line">
            <a:avLst/>
          </a:prstGeom>
          <a:ln w="6350">
            <a:solidFill>
              <a:srgbClr val="008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hf hdr="0" ftr="0"/>
  <p:txStyles>
    <p:titleStyle>
      <a:lvl1pPr algn="ctr" defTabSz="761970" rtl="0" eaLnBrk="1" latinLnBrk="0" hangingPunct="1">
        <a:spcBef>
          <a:spcPct val="0"/>
        </a:spcBef>
        <a:buNone/>
        <a:defRPr sz="2167" b="1" kern="1200">
          <a:solidFill>
            <a:srgbClr val="008C69"/>
          </a:solidFill>
          <a:latin typeface="Palatino" pitchFamily="18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Palatino" pitchFamily="18" charset="0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rgbClr val="008C69"/>
        </a:buClr>
        <a:buFont typeface="Arial" pitchFamily="34" charset="0"/>
        <a:buChar char="•"/>
        <a:defRPr sz="1500" kern="1200">
          <a:solidFill>
            <a:schemeClr val="tx1"/>
          </a:solidFill>
          <a:latin typeface="Palatino" pitchFamily="18" charset="0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Palatino" pitchFamily="18" charset="0"/>
        <a:buChar char="–"/>
        <a:defRPr sz="1500" kern="1200">
          <a:solidFill>
            <a:schemeClr val="tx1"/>
          </a:solidFill>
          <a:latin typeface="Palatino" pitchFamily="18" charset="0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rgbClr val="008C69"/>
        </a:buClr>
        <a:buFont typeface="Wingdings" pitchFamily="2" charset="2"/>
        <a:buChar char="§"/>
        <a:defRPr sz="1500" kern="1200">
          <a:solidFill>
            <a:schemeClr val="tx1"/>
          </a:solidFill>
          <a:latin typeface="Palatino" pitchFamily="18" charset="0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Tx/>
        <a:buFont typeface="Courier New" pitchFamily="49" charset="0"/>
        <a:buChar char="o"/>
        <a:defRPr sz="1500" kern="1200">
          <a:solidFill>
            <a:schemeClr val="tx1"/>
          </a:solidFill>
          <a:latin typeface="Palatino" pitchFamily="18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votter@efi.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osia.efi.int/" TargetMode="External"/><Relationship Id="rId4" Type="http://schemas.openxmlformats.org/officeDocument/2006/relationships/hyperlink" Target="mailto:tosia@efi.i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http://www.aiku.co.nz/bookcas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476250"/>
            <a:ext cx="7620000" cy="104732"/>
          </a:xfrm>
          <a:prstGeom prst="rect">
            <a:avLst/>
          </a:prstGeom>
          <a:solidFill>
            <a:srgbClr val="D7DC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00"/>
          </a:p>
        </p:txBody>
      </p:sp>
      <p:pic>
        <p:nvPicPr>
          <p:cNvPr id="89094" name="Picture 6" descr="01_slide01_ENG_efi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700044"/>
            <a:ext cx="2286000" cy="358290"/>
          </a:xfrm>
          <a:prstGeom prst="rect">
            <a:avLst/>
          </a:prstGeom>
          <a:noFill/>
        </p:spPr>
      </p:pic>
      <p:pic>
        <p:nvPicPr>
          <p:cNvPr id="89101" name="Picture 13" descr="02_slide02_ENG_alapalkki2_uus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57645"/>
            <a:ext cx="7620000" cy="10811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59893" y="4957734"/>
            <a:ext cx="960107" cy="22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33" i="1" dirty="0"/>
              <a:t>Source: </a:t>
            </a:r>
            <a:r>
              <a:rPr lang="en-GB" sz="833" i="1" dirty="0" err="1"/>
              <a:t>fotolia</a:t>
            </a:r>
            <a:endParaRPr lang="en-GB" sz="833" i="1" dirty="0"/>
          </a:p>
        </p:txBody>
      </p:sp>
      <p:pic>
        <p:nvPicPr>
          <p:cNvPr id="9" name="Picture 8" descr="tosia_general_flier_Page_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69707" y="1117307"/>
            <a:ext cx="5358523" cy="3050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627" y="4717707"/>
            <a:ext cx="144016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67" b="1" dirty="0">
                <a:solidFill>
                  <a:schemeClr val="bg1"/>
                </a:solidFill>
              </a:rPr>
              <a:t>http://tosia.efi.int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_0403_20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57300"/>
            <a:ext cx="7620000" cy="418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13" y="730826"/>
            <a:ext cx="6750327" cy="446488"/>
          </a:xfrm>
        </p:spPr>
        <p:txBody>
          <a:bodyPr>
            <a:normAutofit/>
          </a:bodyPr>
          <a:lstStyle/>
          <a:p>
            <a:r>
              <a:rPr lang="fi-FI" sz="2333" dirty="0"/>
              <a:t>Case study Baden-Württemberg. A regional study</a:t>
            </a:r>
            <a:endParaRPr lang="en-US" sz="23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778" y="501357"/>
            <a:ext cx="5791792" cy="749653"/>
          </a:xfrm>
        </p:spPr>
        <p:txBody>
          <a:bodyPr>
            <a:normAutofit/>
          </a:bodyPr>
          <a:lstStyle/>
          <a:p>
            <a:r>
              <a:rPr lang="en-GB" sz="2333" dirty="0"/>
              <a:t>Indicators in </a:t>
            </a:r>
            <a:r>
              <a:rPr lang="en-GB" sz="2333" dirty="0" err="1"/>
              <a:t>ToSIA</a:t>
            </a:r>
            <a:r>
              <a:rPr lang="en-GB" sz="2333" dirty="0"/>
              <a:t> (so far)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E23D-B7C0-4A74-B08A-9D33069D857F}" type="datetime1">
              <a:rPr lang="en-GB" smtClean="0"/>
              <a:pPr/>
              <a:t>21/09/2016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5080000"/>
            <a:ext cx="825500" cy="158750"/>
          </a:xfrm>
          <a:prstGeom prst="rect">
            <a:avLst/>
          </a:prstGeom>
        </p:spPr>
        <p:txBody>
          <a:bodyPr/>
          <a:lstStyle/>
          <a:p>
            <a:fld id="{C302EFC8-1868-43F8-B58F-42C90C47EB8F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12" name="Content Placeholder 11" descr="Indicators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3656" y="1345332"/>
            <a:ext cx="5922036" cy="3400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5" descr="CBA_wipp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13808" y="1988765"/>
            <a:ext cx="1607355" cy="105332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43573" y="1355355"/>
            <a:ext cx="1666887" cy="71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5324511" y="1107306"/>
            <a:ext cx="1815716" cy="198438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917" b="1" dirty="0">
                <a:solidFill>
                  <a:schemeClr val="tx1"/>
                </a:solidFill>
              </a:rPr>
              <a:t>Evaluation</a:t>
            </a:r>
          </a:p>
          <a:p>
            <a:pPr marL="76726" indent="-76726">
              <a:buFont typeface="Arial" pitchFamily="34" charset="0"/>
              <a:buChar char="•"/>
            </a:pPr>
            <a:endParaRPr lang="en-US" sz="1917" b="1" dirty="0">
              <a:solidFill>
                <a:schemeClr val="tx1"/>
              </a:solidFill>
            </a:endParaRPr>
          </a:p>
          <a:p>
            <a:pPr marL="76726" indent="-76726">
              <a:buFont typeface="Arial" pitchFamily="34" charset="0"/>
              <a:buChar char="•"/>
            </a:pPr>
            <a:endParaRPr lang="en-US" sz="1917" dirty="0">
              <a:solidFill>
                <a:schemeClr val="tx1"/>
              </a:solidFill>
            </a:endParaRPr>
          </a:p>
          <a:p>
            <a:pPr marL="76726" indent="-76726">
              <a:buFont typeface="Arial" pitchFamily="34" charset="0"/>
              <a:buChar char="•"/>
            </a:pPr>
            <a:r>
              <a:rPr lang="en-US" sz="1917" dirty="0">
                <a:solidFill>
                  <a:schemeClr val="tx1"/>
                </a:solidFill>
              </a:rPr>
              <a:t>MCA</a:t>
            </a:r>
          </a:p>
          <a:p>
            <a:pPr marL="76726" indent="-76726">
              <a:buFont typeface="Arial" pitchFamily="34" charset="0"/>
              <a:buChar char="•"/>
            </a:pPr>
            <a:endParaRPr lang="en-US" sz="1917" dirty="0">
              <a:solidFill>
                <a:schemeClr val="tx1"/>
              </a:solidFill>
            </a:endParaRPr>
          </a:p>
          <a:p>
            <a:pPr marL="76726" indent="-76726">
              <a:buFont typeface="Arial" pitchFamily="34" charset="0"/>
              <a:buChar char="•"/>
            </a:pPr>
            <a:r>
              <a:rPr lang="en-US" sz="1917" dirty="0">
                <a:solidFill>
                  <a:schemeClr val="tx1"/>
                </a:solidFill>
              </a:rPr>
              <a:t>CBA</a:t>
            </a:r>
          </a:p>
          <a:p>
            <a:pPr marL="76726" indent="-76726"/>
            <a:endParaRPr lang="en-US" sz="1917" dirty="0">
              <a:solidFill>
                <a:schemeClr val="tx1"/>
              </a:solidFill>
            </a:endParaRPr>
          </a:p>
          <a:p>
            <a:pPr marL="76726" indent="-76726">
              <a:buFont typeface="Arial" pitchFamily="34" charset="0"/>
              <a:buChar char="•"/>
            </a:pPr>
            <a:r>
              <a:rPr lang="en-US" sz="1917" dirty="0">
                <a:solidFill>
                  <a:schemeClr val="tx1"/>
                </a:solidFill>
              </a:rPr>
              <a:t>PA</a:t>
            </a:r>
          </a:p>
          <a:p>
            <a:pPr marL="76726" indent="-76726">
              <a:buFont typeface="Arial" pitchFamily="34" charset="0"/>
              <a:buChar char="•"/>
            </a:pPr>
            <a:endParaRPr lang="fi-FI" sz="1917" dirty="0">
              <a:solidFill>
                <a:schemeClr val="tx1"/>
              </a:solidFill>
            </a:endParaRPr>
          </a:p>
          <a:p>
            <a:pPr marL="76726" indent="-76726">
              <a:buFont typeface="Arial" pitchFamily="34" charset="0"/>
              <a:buChar char="•"/>
            </a:pPr>
            <a:endParaRPr lang="fi-FI" sz="1917" dirty="0">
              <a:solidFill>
                <a:schemeClr val="tx1"/>
              </a:solidFill>
            </a:endParaRPr>
          </a:p>
          <a:p>
            <a:pPr marL="76726" indent="-76726">
              <a:buFont typeface="Arial" pitchFamily="34" charset="0"/>
              <a:buChar char="•"/>
            </a:pPr>
            <a:r>
              <a:rPr lang="fi-FI" sz="1917" dirty="0">
                <a:solidFill>
                  <a:schemeClr val="tx1"/>
                </a:solidFill>
              </a:rPr>
              <a:t>Policy database</a:t>
            </a:r>
            <a:endParaRPr lang="en-US" sz="1917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4511" y="3141304"/>
            <a:ext cx="1815716" cy="12898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9372"/>
            <a:r>
              <a:rPr lang="fi-FI" sz="1667" b="1" dirty="0">
                <a:solidFill>
                  <a:schemeClr val="tx1"/>
                </a:solidFill>
              </a:rPr>
              <a:t>Results and Reports</a:t>
            </a:r>
          </a:p>
          <a:p>
            <a:pPr marL="71435" indent="-71435">
              <a:buFont typeface="Arial" pitchFamily="34" charset="0"/>
              <a:buChar char="•"/>
            </a:pPr>
            <a:r>
              <a:rPr lang="en-US" sz="1667" dirty="0">
                <a:solidFill>
                  <a:schemeClr val="tx1"/>
                </a:solidFill>
              </a:rPr>
              <a:t>Generating graphs</a:t>
            </a:r>
          </a:p>
          <a:p>
            <a:pPr marL="71435" indent="-71435">
              <a:buFont typeface="Arial" pitchFamily="34" charset="0"/>
              <a:buChar char="•"/>
            </a:pPr>
            <a:r>
              <a:rPr lang="en-US" sz="1667" dirty="0">
                <a:solidFill>
                  <a:schemeClr val="tx1"/>
                </a:solidFill>
              </a:rPr>
              <a:t>Writing reports</a:t>
            </a:r>
          </a:p>
          <a:p>
            <a:endParaRPr lang="en-US" sz="1667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59966" y="1107306"/>
            <a:ext cx="1815716" cy="3329182"/>
          </a:xfrm>
          <a:prstGeom prst="rect">
            <a:avLst/>
          </a:prstGeom>
          <a:blipFill dpi="0" rotWithShape="1">
            <a:blip r:embed="rId5" cstate="email">
              <a:alphaModFix amt="35000"/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ToSIA</a:t>
            </a:r>
          </a:p>
          <a:p>
            <a:pPr marL="71435" indent="-71435" algn="ctr">
              <a:buFont typeface="Arial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marL="71435" indent="-71435" algn="ctr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Calculation of material flow and indicator results </a:t>
            </a:r>
            <a:r>
              <a:rPr lang="en-US" sz="1500" dirty="0" err="1">
                <a:solidFill>
                  <a:schemeClr val="tx1"/>
                </a:solidFill>
              </a:rPr>
              <a:t>fo</a:t>
            </a:r>
            <a:r>
              <a:rPr lang="fi-FI" sz="1500" dirty="0">
                <a:solidFill>
                  <a:schemeClr val="tx1"/>
                </a:solidFill>
              </a:rPr>
              <a:t>r alternative chains</a:t>
            </a:r>
          </a:p>
          <a:p>
            <a:pPr marL="71435" indent="-71435" algn="ctr"/>
            <a:endParaRPr lang="en-US" sz="1500" dirty="0">
              <a:solidFill>
                <a:schemeClr val="tx1"/>
              </a:solidFill>
            </a:endParaRPr>
          </a:p>
          <a:p>
            <a:pPr marL="71435" indent="-71435" algn="ctr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Aggregation  and comparison of results</a:t>
            </a:r>
          </a:p>
          <a:p>
            <a:pPr algn="ctr"/>
            <a:endParaRPr lang="en-US" sz="1500" dirty="0"/>
          </a:p>
        </p:txBody>
      </p:sp>
      <p:sp>
        <p:nvSpPr>
          <p:cNvPr id="69" name="Right Arrow 68"/>
          <p:cNvSpPr/>
          <p:nvPr/>
        </p:nvSpPr>
        <p:spPr>
          <a:xfrm>
            <a:off x="2629215" y="3757269"/>
            <a:ext cx="998643" cy="425840"/>
          </a:xfrm>
          <a:prstGeom prst="rightArrow">
            <a:avLst>
              <a:gd name="adj1" fmla="val 50000"/>
              <a:gd name="adj2" fmla="val 774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1667" b="1" dirty="0"/>
              <a:t>Export</a:t>
            </a:r>
            <a:endParaRPr lang="en-US" sz="2000" b="1" dirty="0"/>
          </a:p>
        </p:txBody>
      </p:sp>
      <p:sp>
        <p:nvSpPr>
          <p:cNvPr id="59" name="Rectangle 58"/>
          <p:cNvSpPr/>
          <p:nvPr/>
        </p:nvSpPr>
        <p:spPr>
          <a:xfrm>
            <a:off x="1306123" y="1107306"/>
            <a:ext cx="1905013" cy="10914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Database</a:t>
            </a:r>
          </a:p>
          <a:p>
            <a:pPr marL="71435" indent="-71435">
              <a:buFont typeface="Arial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marL="71435" indent="-71435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Data entry</a:t>
            </a:r>
          </a:p>
          <a:p>
            <a:pPr marL="71435" indent="-71435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Chain design</a:t>
            </a:r>
          </a:p>
        </p:txBody>
      </p:sp>
      <p:grpSp>
        <p:nvGrpSpPr>
          <p:cNvPr id="2" name="Group 62"/>
          <p:cNvGrpSpPr/>
          <p:nvPr/>
        </p:nvGrpSpPr>
        <p:grpSpPr>
          <a:xfrm>
            <a:off x="1008466" y="2595597"/>
            <a:ext cx="2024078" cy="1438682"/>
            <a:chOff x="3366036" y="3429000"/>
            <a:chExt cx="1056877" cy="885902"/>
          </a:xfrm>
        </p:grpSpPr>
        <p:sp>
          <p:nvSpPr>
            <p:cNvPr id="35" name="Oval 34"/>
            <p:cNvSpPr/>
            <p:nvPr/>
          </p:nvSpPr>
          <p:spPr>
            <a:xfrm>
              <a:off x="3571677" y="3429000"/>
              <a:ext cx="851236" cy="824805"/>
            </a:xfrm>
            <a:prstGeom prst="ellipse">
              <a:avLst/>
            </a:prstGeom>
            <a:blipFill dpi="0" rotWithShape="1">
              <a:blip r:embed="rId6" cstate="email"/>
              <a:srcRect/>
              <a:stretch>
                <a:fillRect l="2000" r="2000"/>
              </a:stretch>
            </a:blip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30000" rIns="0" bIns="3000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Database Client</a:t>
              </a:r>
            </a:p>
          </p:txBody>
        </p:sp>
        <p:sp>
          <p:nvSpPr>
            <p:cNvPr id="37" name="Trapezoid 36"/>
            <p:cNvSpPr/>
            <p:nvPr/>
          </p:nvSpPr>
          <p:spPr>
            <a:xfrm rot="19773242">
              <a:off x="3366036" y="3941425"/>
              <a:ext cx="150413" cy="373477"/>
            </a:xfrm>
            <a:prstGeom prst="trapezoid">
              <a:avLst/>
            </a:prstGeom>
            <a:scene3d>
              <a:camera prst="orthographicFront">
                <a:rot lat="0" lon="0" rev="16319999"/>
              </a:camera>
              <a:lightRig rig="threePt" dir="t"/>
            </a:scene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62" name="Right Arrow 61"/>
          <p:cNvSpPr/>
          <p:nvPr/>
        </p:nvSpPr>
        <p:spPr>
          <a:xfrm>
            <a:off x="716016" y="1355353"/>
            <a:ext cx="590108" cy="217900"/>
          </a:xfrm>
          <a:prstGeom prst="rightArrow">
            <a:avLst>
              <a:gd name="adj1" fmla="val 50000"/>
              <a:gd name="adj2" fmla="val 713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6" name="Right Arrow 65"/>
          <p:cNvSpPr/>
          <p:nvPr/>
        </p:nvSpPr>
        <p:spPr>
          <a:xfrm>
            <a:off x="770338" y="2992476"/>
            <a:ext cx="635501" cy="212919"/>
          </a:xfrm>
          <a:prstGeom prst="rightArrow">
            <a:avLst>
              <a:gd name="adj1" fmla="val 50000"/>
              <a:gd name="adj2" fmla="val 713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7" name="Up-Down Arrow 66"/>
          <p:cNvSpPr/>
          <p:nvPr/>
        </p:nvSpPr>
        <p:spPr>
          <a:xfrm>
            <a:off x="2139566" y="2198720"/>
            <a:ext cx="363143" cy="394540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0" name="Rectangle 59"/>
          <p:cNvSpPr/>
          <p:nvPr/>
        </p:nvSpPr>
        <p:spPr>
          <a:xfrm>
            <a:off x="353616" y="1107306"/>
            <a:ext cx="635501" cy="3327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DATA ENTRY/IMPORT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116150" y="1504184"/>
            <a:ext cx="297658" cy="198439"/>
          </a:xfrm>
          <a:prstGeom prst="rightArrow">
            <a:avLst>
              <a:gd name="adj1" fmla="val 50000"/>
              <a:gd name="adj2" fmla="val 713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26" name="Right Arrow 25"/>
          <p:cNvSpPr/>
          <p:nvPr/>
        </p:nvSpPr>
        <p:spPr>
          <a:xfrm>
            <a:off x="5116150" y="3438963"/>
            <a:ext cx="297658" cy="198439"/>
          </a:xfrm>
          <a:prstGeom prst="rightArrow">
            <a:avLst>
              <a:gd name="adj1" fmla="val 50000"/>
              <a:gd name="adj2" fmla="val 713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89620" y="571342"/>
            <a:ext cx="6838983" cy="4359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333" b="1" dirty="0" err="1">
                <a:solidFill>
                  <a:srgbClr val="008C69"/>
                </a:solidFill>
                <a:latin typeface="Palatino" pitchFamily="18" charset="0"/>
                <a:ea typeface="+mj-ea"/>
                <a:cs typeface="+mj-cs"/>
              </a:rPr>
              <a:t>ToSIA</a:t>
            </a:r>
            <a:r>
              <a:rPr lang="en-GB" sz="2333" b="1" dirty="0">
                <a:solidFill>
                  <a:srgbClr val="008C69"/>
                </a:solidFill>
                <a:latin typeface="Palatino" pitchFamily="18" charset="0"/>
                <a:ea typeface="+mj-ea"/>
                <a:cs typeface="+mj-cs"/>
              </a:rPr>
              <a:t> tools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6352013" y="2964452"/>
            <a:ext cx="248048" cy="238127"/>
          </a:xfrm>
          <a:prstGeom prst="rightArrow">
            <a:avLst>
              <a:gd name="adj1" fmla="val 50000"/>
              <a:gd name="adj2" fmla="val 713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22" name="TextBox 21"/>
          <p:cNvSpPr txBox="1"/>
          <p:nvPr/>
        </p:nvSpPr>
        <p:spPr>
          <a:xfrm>
            <a:off x="1046621" y="2257434"/>
            <a:ext cx="1080120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Wizard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spect="1" noChangeArrowheads="1" noTextEdit="1"/>
          </p:cNvSpPr>
          <p:nvPr/>
        </p:nvSpPr>
        <p:spPr bwMode="auto">
          <a:xfrm>
            <a:off x="1016015" y="1156466"/>
            <a:ext cx="5889632" cy="353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GB" sz="75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64954" y="553244"/>
            <a:ext cx="6240693" cy="6657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2333" dirty="0"/>
              <a:t>Sustainability impacts are compared </a:t>
            </a:r>
            <a:br>
              <a:rPr lang="fi-FI" sz="2333" dirty="0"/>
            </a:br>
            <a:r>
              <a:rPr lang="fi-FI" sz="2333" dirty="0" err="1"/>
              <a:t>between</a:t>
            </a:r>
            <a:r>
              <a:rPr lang="fi-FI" sz="2333" dirty="0"/>
              <a:t> a </a:t>
            </a:r>
            <a:r>
              <a:rPr lang="fi-FI" sz="2333" dirty="0" err="1"/>
              <a:t>baseline</a:t>
            </a:r>
            <a:r>
              <a:rPr lang="fi-FI" sz="2333" dirty="0"/>
              <a:t> and </a:t>
            </a:r>
            <a:r>
              <a:rPr lang="fi-FI" sz="2333" dirty="0" err="1"/>
              <a:t>scenarios</a:t>
            </a:r>
            <a:r>
              <a:rPr lang="fi-FI" sz="2333" dirty="0"/>
              <a:t> </a:t>
            </a:r>
            <a:endParaRPr lang="en-GB" sz="2333" dirty="0"/>
          </a:p>
        </p:txBody>
      </p:sp>
      <p:sp>
        <p:nvSpPr>
          <p:cNvPr id="366" name="TextBox 365"/>
          <p:cNvSpPr txBox="1"/>
          <p:nvPr/>
        </p:nvSpPr>
        <p:spPr>
          <a:xfrm>
            <a:off x="4650093" y="4016498"/>
            <a:ext cx="2969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1">
                    <a:lumMod val="25000"/>
                  </a:schemeClr>
                </a:solidFill>
              </a:rPr>
              <a:t>Environmental effects, </a:t>
            </a:r>
            <a:br>
              <a:rPr lang="en-GB" sz="1500" b="1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en-GB" sz="1500" b="1" dirty="0">
                <a:solidFill>
                  <a:schemeClr val="bg1">
                    <a:lumMod val="25000"/>
                  </a:schemeClr>
                </a:solidFill>
              </a:rPr>
              <a:t>e.g. GHG, aggregated </a:t>
            </a:r>
            <a:br>
              <a:rPr lang="en-GB" sz="1500" b="1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en-GB" sz="1500" b="1" dirty="0">
                <a:solidFill>
                  <a:schemeClr val="bg1">
                    <a:lumMod val="25000"/>
                  </a:schemeClr>
                </a:solidFill>
              </a:rPr>
              <a:t>by FWC Segment</a:t>
            </a:r>
            <a:endParaRPr lang="en-GB" sz="15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7" name="Picture 6" descr="Heating oil free NK_Page_1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69673" y="1488711"/>
            <a:ext cx="3775202" cy="328900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2" descr="C:\Marcus folder\User\Lindner\Projects\EFORWOOD\Module 1\ToSIA\FWC-symbol\Ecological-symbol\EFI-Ecological-symbol-CMYK_3c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0227" y="3357556"/>
            <a:ext cx="716482" cy="5953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3644" y="553244"/>
            <a:ext cx="5715000" cy="595317"/>
          </a:xfrm>
        </p:spPr>
        <p:txBody>
          <a:bodyPr>
            <a:normAutofit/>
          </a:bodyPr>
          <a:lstStyle/>
          <a:p>
            <a:pPr algn="ctr"/>
            <a:r>
              <a:rPr lang="fi-FI" sz="2500" dirty="0"/>
              <a:t>Examples of ToSIA applications: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808" y="985292"/>
            <a:ext cx="6076203" cy="40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2100" y="4066066"/>
            <a:ext cx="2099111" cy="99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Rectangle 70"/>
          <p:cNvSpPr/>
          <p:nvPr/>
        </p:nvSpPr>
        <p:spPr>
          <a:xfrm>
            <a:off x="635000" y="3750475"/>
            <a:ext cx="396856" cy="1141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</p:spTree>
    <p:extLst>
      <p:ext uri="{BB962C8B-B14F-4D97-AF65-F5344CB8AC3E}">
        <p14:creationId xmlns:p14="http://schemas.microsoft.com/office/powerpoint/2010/main" val="20109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2659" y="535453"/>
            <a:ext cx="6189927" cy="793750"/>
          </a:xfrm>
        </p:spPr>
        <p:txBody>
          <a:bodyPr>
            <a:normAutofit/>
          </a:bodyPr>
          <a:lstStyle/>
          <a:p>
            <a:r>
              <a:rPr lang="fi-FI" dirty="0" smtClean="0"/>
              <a:t>North Karelian Bioenergy study:</a:t>
            </a:r>
            <a:br>
              <a:rPr lang="fi-FI" dirty="0" smtClean="0"/>
            </a:br>
            <a:r>
              <a:rPr lang="fi-FI" dirty="0" smtClean="0"/>
              <a:t>replacing all fossil fuel for heating with forest energy</a:t>
            </a:r>
            <a:endParaRPr lang="fi-FI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b="8358"/>
          <a:stretch/>
        </p:blipFill>
        <p:spPr>
          <a:xfrm>
            <a:off x="4074649" y="1566336"/>
            <a:ext cx="2828933" cy="1566546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718194" y="3189904"/>
            <a:ext cx="1986154" cy="1540185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814510" y="3189905"/>
            <a:ext cx="1970892" cy="153217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54A-DBA0-40E2-A551-2CC2405E95E4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13" name="Picture Placeholder 10"/>
          <p:cNvPicPr>
            <a:picLocks noGrp="1" noChangeAspect="1"/>
          </p:cNvPicPr>
          <p:nvPr>
            <p:ph sz="quarter" idx="1"/>
          </p:nvPr>
        </p:nvPicPr>
        <p:blipFill rotWithShape="1">
          <a:blip r:embed="rId5"/>
          <a:srcRect l="12280" t="36363" r="42957" b="11363"/>
          <a:stretch/>
        </p:blipFill>
        <p:spPr>
          <a:xfrm>
            <a:off x="713656" y="1566336"/>
            <a:ext cx="2760927" cy="1566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587" y="3172418"/>
            <a:ext cx="1962996" cy="1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33" y="777270"/>
            <a:ext cx="6660740" cy="400044"/>
          </a:xfrm>
        </p:spPr>
        <p:txBody>
          <a:bodyPr/>
          <a:lstStyle/>
          <a:p>
            <a:r>
              <a:rPr lang="en-GB" dirty="0" smtClean="0"/>
              <a:t>TMUG – </a:t>
            </a:r>
            <a:r>
              <a:rPr lang="en-GB" dirty="0" err="1" smtClean="0"/>
              <a:t>ToSIA</a:t>
            </a:r>
            <a:r>
              <a:rPr lang="en-GB" dirty="0" smtClean="0"/>
              <a:t> Management and user group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E23D-B7C0-4A74-B08A-9D33069D857F}" type="datetime1">
              <a:rPr lang="en-GB" smtClean="0"/>
              <a:pPr/>
              <a:t>21/09/2016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5080000"/>
            <a:ext cx="825500" cy="158750"/>
          </a:xfrm>
          <a:prstGeom prst="rect">
            <a:avLst/>
          </a:prstGeom>
        </p:spPr>
        <p:txBody>
          <a:bodyPr/>
          <a:lstStyle/>
          <a:p>
            <a:fld id="{C302EFC8-1868-43F8-B58F-42C90C47EB8F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21" name="Content Placeholder 20" descr="TMUG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69907" y="1957400"/>
            <a:ext cx="1821668" cy="1600178"/>
          </a:xfrm>
        </p:spPr>
      </p:pic>
      <p:pic>
        <p:nvPicPr>
          <p:cNvPr id="13" name="Picture 12" descr="General brochure_frontp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13640" y="1177314"/>
            <a:ext cx="2706360" cy="3164178"/>
          </a:xfrm>
          <a:prstGeom prst="rect">
            <a:avLst/>
          </a:prstGeom>
        </p:spPr>
      </p:pic>
      <p:pic>
        <p:nvPicPr>
          <p:cNvPr id="34" name="Picture 33" descr="IMG_36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80387" y="3420062"/>
            <a:ext cx="2786708" cy="1741693"/>
          </a:xfrm>
          <a:prstGeom prst="rect">
            <a:avLst/>
          </a:prstGeom>
        </p:spPr>
      </p:pic>
      <p:pic>
        <p:nvPicPr>
          <p:cNvPr id="22" name="Picture 21" descr="Copy of 1st TMUG Assembly 2011 00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3420063"/>
            <a:ext cx="3480387" cy="1818688"/>
          </a:xfrm>
          <a:prstGeom prst="rect">
            <a:avLst/>
          </a:prstGeom>
        </p:spPr>
      </p:pic>
      <p:pic>
        <p:nvPicPr>
          <p:cNvPr id="29" name="Picture 28" descr="ToSIA training 2012_4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1196996"/>
            <a:ext cx="4500500" cy="2225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"/>
          <p:cNvSpPr>
            <a:spLocks noGrp="1" noChangeArrowheads="1"/>
          </p:cNvSpPr>
          <p:nvPr>
            <p:ph type="dt" sz="half" idx="4294967295"/>
          </p:nvPr>
        </p:nvSpPr>
        <p:spPr>
          <a:xfrm>
            <a:off x="6032500" y="5080000"/>
            <a:ext cx="1587500" cy="158750"/>
          </a:xfrm>
          <a:prstGeom prst="rect">
            <a:avLst/>
          </a:prstGeom>
        </p:spPr>
        <p:txBody>
          <a:bodyPr/>
          <a:lstStyle/>
          <a:p>
            <a:fld id="{B280932E-B565-45C8-A21F-5FF3748CB448}" type="datetime1">
              <a:rPr lang="en-GB"/>
              <a:pPr/>
              <a:t>21/09/2016</a:t>
            </a:fld>
            <a:endParaRPr lang="fi-FI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5080000"/>
            <a:ext cx="825500" cy="158750"/>
          </a:xfrm>
          <a:prstGeom prst="rect">
            <a:avLst/>
          </a:prstGeom>
        </p:spPr>
        <p:txBody>
          <a:bodyPr/>
          <a:lstStyle/>
          <a:p>
            <a:fld id="{1BD5AAB6-12DA-4F79-A7C5-1F644811DC6A}" type="slidenum">
              <a:rPr lang="fi-FI"/>
              <a:pPr/>
              <a:t>17</a:t>
            </a:fld>
            <a:endParaRPr lang="fi-FI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554" y="1992083"/>
            <a:ext cx="6398948" cy="448841"/>
          </a:xfrm>
        </p:spPr>
        <p:txBody>
          <a:bodyPr/>
          <a:lstStyle/>
          <a:p>
            <a:r>
              <a:rPr lang="en-GB" dirty="0" smtClean="0"/>
              <a:t>Did you get curious about ToSIA?</a:t>
            </a:r>
            <a:endParaRPr lang="en-GB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9653" y="2757489"/>
            <a:ext cx="6413500" cy="687917"/>
          </a:xfrm>
        </p:spPr>
        <p:txBody>
          <a:bodyPr/>
          <a:lstStyle/>
          <a:p>
            <a:r>
              <a:rPr lang="en-GB" dirty="0" smtClean="0"/>
              <a:t>Please contact us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9627" y="3407561"/>
            <a:ext cx="6413500" cy="125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defTabSz="7619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defRPr/>
            </a:pPr>
            <a:r>
              <a:rPr lang="en-GB" sz="1500" b="1" kern="0" dirty="0"/>
              <a:t>European Forest Institute (EFI):</a:t>
            </a:r>
          </a:p>
          <a:p>
            <a:pPr defTabSz="7619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defRPr/>
            </a:pPr>
            <a:r>
              <a:rPr lang="en-GB" sz="1500" kern="0" dirty="0"/>
              <a:t>Diana Tuomasjukka, Tommi Suominen, Marcus Lindner</a:t>
            </a:r>
          </a:p>
          <a:p>
            <a:pPr defTabSz="7619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defRPr/>
            </a:pPr>
            <a:r>
              <a:rPr lang="en-GB" sz="1500" kern="0" dirty="0"/>
              <a:t>Mail: </a:t>
            </a:r>
            <a:r>
              <a:rPr lang="en-GB" sz="1500" kern="0" dirty="0">
                <a:hlinkClick r:id="rId3"/>
              </a:rPr>
              <a:t>diana.tuomasjukka@efi.int</a:t>
            </a:r>
            <a:r>
              <a:rPr lang="en-GB" sz="1500" kern="0" dirty="0"/>
              <a:t> or </a:t>
            </a:r>
            <a:r>
              <a:rPr lang="en-GB" sz="1500" kern="0" dirty="0">
                <a:hlinkClick r:id="rId4"/>
              </a:rPr>
              <a:t>tosia@efi.int</a:t>
            </a:r>
            <a:endParaRPr lang="en-GB" sz="1500" kern="0" dirty="0"/>
          </a:p>
          <a:p>
            <a:pPr defTabSz="7619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defRPr/>
            </a:pPr>
            <a:r>
              <a:rPr lang="en-GB" sz="1500" kern="0" dirty="0"/>
              <a:t>Web: </a:t>
            </a:r>
            <a:r>
              <a:rPr lang="en-GB" sz="1500" kern="0" dirty="0">
                <a:hlinkClick r:id="rId5"/>
              </a:rPr>
              <a:t>http://tosia.efi.int</a:t>
            </a:r>
            <a:r>
              <a:rPr lang="en-GB" sz="1500" kern="0" dirty="0"/>
              <a:t> </a:t>
            </a:r>
          </a:p>
          <a:p>
            <a:pPr defTabSz="7619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defRPr/>
            </a:pPr>
            <a:endParaRPr lang="en-GB" sz="15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01" y="803610"/>
            <a:ext cx="7262813" cy="793750"/>
          </a:xfrm>
        </p:spPr>
        <p:txBody>
          <a:bodyPr>
            <a:normAutofit/>
          </a:bodyPr>
          <a:lstStyle/>
          <a:p>
            <a:pPr algn="l"/>
            <a:r>
              <a:rPr lang="fi-FI" sz="2333" dirty="0"/>
              <a:t>ToSIA perspectives and user benefits (1)</a:t>
            </a:r>
            <a:endParaRPr lang="en-US" sz="2333" dirty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9594" y="1157312"/>
            <a:ext cx="2160323" cy="3575183"/>
            <a:chOff x="428625" y="1428750"/>
            <a:chExt cx="2592388" cy="5148263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642910" y="2143116"/>
              <a:ext cx="2143125" cy="2092325"/>
              <a:chOff x="816" y="1655"/>
              <a:chExt cx="1350" cy="1318"/>
            </a:xfrm>
          </p:grpSpPr>
          <p:pic>
            <p:nvPicPr>
              <p:cNvPr id="14350" name="Picture 3" descr="Wald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930" y="2205"/>
                <a:ext cx="1156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1" name="AutoShape 15"/>
              <p:cNvSpPr>
                <a:spLocks noChangeArrowheads="1"/>
              </p:cNvSpPr>
              <p:nvPr/>
            </p:nvSpPr>
            <p:spPr bwMode="auto">
              <a:xfrm>
                <a:off x="816" y="1655"/>
                <a:ext cx="1350" cy="460"/>
              </a:xfrm>
              <a:prstGeom prst="wedgeEllipseCallout">
                <a:avLst>
                  <a:gd name="adj1" fmla="val 5792"/>
                  <a:gd name="adj2" fmla="val 94093"/>
                </a:avLst>
              </a:prstGeom>
              <a:solidFill>
                <a:srgbClr val="99CCFF">
                  <a:alpha val="83136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fi-FI" sz="1333" dirty="0"/>
                  <a:t>I </a:t>
                </a:r>
                <a:r>
                  <a:rPr lang="fi-FI" sz="1333" dirty="0" err="1"/>
                  <a:t>will</a:t>
                </a:r>
                <a:r>
                  <a:rPr lang="fi-FI" sz="1333" dirty="0"/>
                  <a:t> </a:t>
                </a:r>
                <a:r>
                  <a:rPr lang="fi-FI" sz="1333" dirty="0" err="1"/>
                  <a:t>become</a:t>
                </a:r>
                <a:r>
                  <a:rPr lang="fi-FI" sz="1333" dirty="0"/>
                  <a:t> a </a:t>
                </a:r>
                <a:r>
                  <a:rPr lang="fi-FI" sz="1333" dirty="0" err="1"/>
                  <a:t>nice</a:t>
                </a:r>
                <a:r>
                  <a:rPr lang="fi-FI" sz="1333" dirty="0"/>
                  <a:t> </a:t>
                </a:r>
                <a:r>
                  <a:rPr lang="fi-FI" sz="1333" dirty="0" err="1"/>
                  <a:t>table</a:t>
                </a:r>
                <a:r>
                  <a:rPr lang="fi-FI" sz="1333" dirty="0"/>
                  <a:t>...</a:t>
                </a:r>
                <a:endParaRPr lang="en-US" sz="1333" dirty="0"/>
              </a:p>
            </p:txBody>
          </p:sp>
        </p:grpSp>
        <p:sp>
          <p:nvSpPr>
            <p:cNvPr id="14348" name="Text Box 23"/>
            <p:cNvSpPr txBox="1">
              <a:spLocks noChangeArrowheads="1"/>
            </p:cNvSpPr>
            <p:nvPr/>
          </p:nvSpPr>
          <p:spPr bwMode="auto">
            <a:xfrm>
              <a:off x="642910" y="5786455"/>
              <a:ext cx="2366963" cy="502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67" b="1" dirty="0"/>
                <a:t>”forest-defined”</a:t>
              </a:r>
              <a:endParaRPr lang="en-US" sz="1667" b="1" dirty="0"/>
            </a:p>
          </p:txBody>
        </p:sp>
        <p:sp>
          <p:nvSpPr>
            <p:cNvPr id="301083" name="Rectangle 27"/>
            <p:cNvSpPr>
              <a:spLocks noChangeArrowheads="1"/>
            </p:cNvSpPr>
            <p:nvPr/>
          </p:nvSpPr>
          <p:spPr bwMode="auto">
            <a:xfrm>
              <a:off x="428625" y="1428750"/>
              <a:ext cx="2592388" cy="51482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sv-SE" sz="15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369840" y="1616232"/>
            <a:ext cx="5040560" cy="7848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/>
              <a:t>System boundary</a:t>
            </a:r>
            <a:r>
              <a:rPr lang="fi-FI" sz="1500" dirty="0"/>
              <a:t>: geographically defined forest area. Forest value chains are followed to consumers also outside of the forest resource region.</a:t>
            </a:r>
            <a:endParaRPr lang="en-GB" sz="1500" dirty="0"/>
          </a:p>
        </p:txBody>
      </p:sp>
      <p:sp>
        <p:nvSpPr>
          <p:cNvPr id="34" name="TextBox 33"/>
          <p:cNvSpPr txBox="1"/>
          <p:nvPr/>
        </p:nvSpPr>
        <p:spPr>
          <a:xfrm>
            <a:off x="2369840" y="2746010"/>
            <a:ext cx="5040560" cy="19389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/>
              <a:t>Possible user</a:t>
            </a:r>
            <a:r>
              <a:rPr lang="fi-FI" sz="1500" dirty="0"/>
              <a:t>: Forest District Manager</a:t>
            </a:r>
          </a:p>
          <a:p>
            <a:endParaRPr lang="fi-FI" sz="1500" dirty="0"/>
          </a:p>
          <a:p>
            <a:r>
              <a:rPr lang="fi-FI" sz="1500" b="1" dirty="0"/>
              <a:t>Research Question</a:t>
            </a:r>
            <a:r>
              <a:rPr lang="fi-FI" sz="1500" dirty="0"/>
              <a:t>: How to manage the forest resource to fit local market demand, while providing a range of other forest functions to society? </a:t>
            </a:r>
          </a:p>
          <a:p>
            <a:endParaRPr lang="fi-FI" sz="1500" dirty="0"/>
          </a:p>
          <a:p>
            <a:r>
              <a:rPr lang="fi-FI" sz="1500" b="1" dirty="0"/>
              <a:t>Benefits of using ToSIA</a:t>
            </a:r>
            <a:r>
              <a:rPr lang="fi-FI" sz="1500" dirty="0"/>
              <a:t>: Transparent decision support tool that can be used for discussions with regional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80450" y="1177314"/>
            <a:ext cx="2338917" cy="3566500"/>
            <a:chOff x="2908307" y="1357298"/>
            <a:chExt cx="2806701" cy="5305295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908307" y="1357298"/>
              <a:ext cx="2592387" cy="4643470"/>
              <a:chOff x="2109" y="971"/>
              <a:chExt cx="1633" cy="2928"/>
            </a:xfrm>
          </p:grpSpPr>
          <p:pic>
            <p:nvPicPr>
              <p:cNvPr id="14363" name="Picture 4" descr="http://www.aiku.co.nz/bookcase.jpg"/>
              <p:cNvPicPr>
                <a:picLocks noChangeAspect="1" noChangeArrowheads="1"/>
              </p:cNvPicPr>
              <p:nvPr/>
            </p:nvPicPr>
            <p:blipFill>
              <a:blip r:embed="rId3" r:link="rId4" cstate="email"/>
              <a:srcRect/>
              <a:stretch>
                <a:fillRect/>
              </a:stretch>
            </p:blipFill>
            <p:spPr bwMode="auto">
              <a:xfrm>
                <a:off x="2517" y="1661"/>
                <a:ext cx="715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562" y="3385"/>
                <a:ext cx="709" cy="514"/>
                <a:chOff x="3470" y="779"/>
                <a:chExt cx="724" cy="514"/>
              </a:xfrm>
            </p:grpSpPr>
            <p:pic>
              <p:nvPicPr>
                <p:cNvPr id="14367" name="Picture 6" descr="mjölk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3470" y="924"/>
                  <a:ext cx="373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68" name="Picture 7" descr="tetra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3878" y="779"/>
                  <a:ext cx="316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365" name="AutoShape 8"/>
              <p:cNvSpPr>
                <a:spLocks noChangeArrowheads="1"/>
              </p:cNvSpPr>
              <p:nvPr/>
            </p:nvSpPr>
            <p:spPr bwMode="auto">
              <a:xfrm>
                <a:off x="2109" y="2659"/>
                <a:ext cx="1339" cy="590"/>
              </a:xfrm>
              <a:prstGeom prst="wedgeEllipseCallout">
                <a:avLst>
                  <a:gd name="adj1" fmla="val 14375"/>
                  <a:gd name="adj2" fmla="val 80171"/>
                </a:avLst>
              </a:prstGeom>
              <a:solidFill>
                <a:srgbClr val="99CCFF">
                  <a:alpha val="83136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fi-FI" sz="1333"/>
                  <a:t>...in my earlier lives I had other carreers</a:t>
                </a:r>
                <a:endParaRPr lang="en-US" sz="1333"/>
              </a:p>
            </p:txBody>
          </p:sp>
          <p:sp>
            <p:nvSpPr>
              <p:cNvPr id="14366" name="AutoShape 16"/>
              <p:cNvSpPr>
                <a:spLocks noChangeArrowheads="1"/>
              </p:cNvSpPr>
              <p:nvPr/>
            </p:nvSpPr>
            <p:spPr bwMode="auto">
              <a:xfrm>
                <a:off x="2654" y="971"/>
                <a:ext cx="1088" cy="718"/>
              </a:xfrm>
              <a:prstGeom prst="wedgeEllipseCallout">
                <a:avLst>
                  <a:gd name="adj1" fmla="val -29227"/>
                  <a:gd name="adj2" fmla="val 64065"/>
                </a:avLst>
              </a:prstGeom>
              <a:solidFill>
                <a:srgbClr val="99CCFF">
                  <a:alpha val="83136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fi-FI" sz="1333" dirty="0"/>
                  <a:t>I used to live in Northern Sweden...</a:t>
                </a:r>
                <a:endParaRPr lang="en-US" sz="1333" dirty="0"/>
              </a:p>
            </p:txBody>
          </p:sp>
        </p:grpSp>
        <p:sp>
          <p:nvSpPr>
            <p:cNvPr id="14362" name="Text Box 24"/>
            <p:cNvSpPr txBox="1">
              <a:spLocks noChangeArrowheads="1"/>
            </p:cNvSpPr>
            <p:nvPr/>
          </p:nvSpPr>
          <p:spPr bwMode="auto">
            <a:xfrm>
              <a:off x="3143257" y="6143625"/>
              <a:ext cx="2571751" cy="5189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67" b="1" dirty="0"/>
                <a:t>”product-defined”</a:t>
              </a:r>
              <a:endParaRPr lang="en-US" sz="1667" b="1" dirty="0"/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209600" y="563583"/>
            <a:ext cx="72628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333" b="1" dirty="0">
                <a:solidFill>
                  <a:srgbClr val="008C69"/>
                </a:solidFill>
                <a:latin typeface="Palatino" pitchFamily="18" charset="0"/>
                <a:ea typeface="+mj-ea"/>
                <a:cs typeface="+mj-cs"/>
              </a:rPr>
              <a:t>ToSIA perspectives and user benefits (2)</a:t>
            </a:r>
            <a:endParaRPr lang="en-US" sz="2333" b="1" dirty="0">
              <a:solidFill>
                <a:srgbClr val="008C69"/>
              </a:solidFill>
              <a:latin typeface="Palatino" pitchFamily="18" charset="0"/>
              <a:ea typeface="+mj-ea"/>
              <a:cs typeface="+mj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9835" y="1423872"/>
            <a:ext cx="4790558" cy="7848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/>
              <a:t>System boundary</a:t>
            </a:r>
            <a:r>
              <a:rPr lang="fi-FI" sz="1500" dirty="0"/>
              <a:t>: geographically defined consumption of wood products. Wood supply chains are followed backwards to the origin of the forest resources.</a:t>
            </a:r>
            <a:endParaRPr lang="en-GB" sz="1500" dirty="0"/>
          </a:p>
        </p:txBody>
      </p:sp>
      <p:sp>
        <p:nvSpPr>
          <p:cNvPr id="36" name="TextBox 35"/>
          <p:cNvSpPr txBox="1"/>
          <p:nvPr/>
        </p:nvSpPr>
        <p:spPr>
          <a:xfrm>
            <a:off x="2559835" y="2645999"/>
            <a:ext cx="4790558" cy="21698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/>
              <a:t>Possible user</a:t>
            </a:r>
            <a:r>
              <a:rPr lang="fi-FI" sz="1500" dirty="0"/>
              <a:t>: Policy Maker</a:t>
            </a:r>
          </a:p>
          <a:p>
            <a:endParaRPr lang="fi-FI" sz="1500" dirty="0"/>
          </a:p>
          <a:p>
            <a:r>
              <a:rPr lang="fi-FI" sz="1500" b="1" dirty="0"/>
              <a:t>Research Question</a:t>
            </a:r>
            <a:r>
              <a:rPr lang="fi-FI" sz="1500" dirty="0"/>
              <a:t>: How would recycling incentives stimulating cascade use of wood products affect overall sustainability of wood product consumption? </a:t>
            </a:r>
          </a:p>
          <a:p>
            <a:endParaRPr lang="fi-FI" sz="1500" dirty="0"/>
          </a:p>
          <a:p>
            <a:r>
              <a:rPr lang="fi-FI" sz="1500" b="1" dirty="0"/>
              <a:t>Benefits of using ToSIA</a:t>
            </a:r>
            <a:r>
              <a:rPr lang="fi-FI" sz="1500" dirty="0"/>
              <a:t>: Transparent decision support tool that can be used for discussions with industry and other stakeholders.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01" y="506175"/>
            <a:ext cx="6840760" cy="749653"/>
          </a:xfrm>
        </p:spPr>
        <p:txBody>
          <a:bodyPr/>
          <a:lstStyle/>
          <a:p>
            <a:r>
              <a:rPr lang="en-GB" sz="2333" dirty="0"/>
              <a:t>Systematic Sustainability Impact Assessment approach by (To)SIA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E23D-B7C0-4A74-B08A-9D33069D857F}" type="datetime1">
              <a:rPr lang="en-GB" smtClean="0"/>
              <a:pPr/>
              <a:t>21/09/2016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5080000"/>
            <a:ext cx="825500" cy="158750"/>
          </a:xfrm>
          <a:prstGeom prst="rect">
            <a:avLst/>
          </a:prstGeom>
        </p:spPr>
        <p:txBody>
          <a:bodyPr/>
          <a:lstStyle/>
          <a:p>
            <a:fld id="{C302EFC8-1868-43F8-B58F-42C90C47EB8F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8" name="Picture 2" descr="C:\Documents and Settings\divotter\My documents\My Pictures\ToSIA\final_copy_n_tosia_general_flier_Page_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2008" y="1777380"/>
            <a:ext cx="3160189" cy="20879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59893" y="4777714"/>
            <a:ext cx="960107" cy="22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33" i="1" dirty="0"/>
              <a:t>Source: EFI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611" y="1333150"/>
            <a:ext cx="264029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err="1"/>
              <a:t>ToSIA</a:t>
            </a:r>
            <a:r>
              <a:rPr lang="en-GB" sz="1500" i="1" dirty="0"/>
              <a:t> is a flexible tool, based on three concepts:</a:t>
            </a:r>
          </a:p>
          <a:p>
            <a:endParaRPr lang="en-GB" sz="1500" dirty="0"/>
          </a:p>
          <a:p>
            <a:pPr marL="380985" indent="-380985">
              <a:buAutoNum type="arabicPeriod"/>
            </a:pPr>
            <a:r>
              <a:rPr lang="en-GB" sz="1500" dirty="0"/>
              <a:t>Alternative process chains</a:t>
            </a:r>
          </a:p>
          <a:p>
            <a:pPr marL="380985" indent="-380985">
              <a:buAutoNum type="arabicPeriod"/>
            </a:pPr>
            <a:r>
              <a:rPr lang="en-GB" sz="1500" dirty="0"/>
              <a:t>Material flow along the chain</a:t>
            </a:r>
          </a:p>
          <a:p>
            <a:pPr marL="380985" indent="-380985">
              <a:buAutoNum type="arabicPeriod"/>
            </a:pPr>
            <a:r>
              <a:rPr lang="en-GB" sz="1500" dirty="0"/>
              <a:t>Indicators per process multiplied with the material flow</a:t>
            </a:r>
          </a:p>
          <a:p>
            <a:endParaRPr lang="en-GB" sz="1500" dirty="0"/>
          </a:p>
          <a:p>
            <a:r>
              <a:rPr lang="en-GB" sz="1500" i="1" dirty="0" err="1"/>
              <a:t>ToSIA</a:t>
            </a:r>
            <a:r>
              <a:rPr lang="en-GB" sz="1500" i="1" dirty="0"/>
              <a:t> assesses the sustainability impacts of alternative supply chains.</a:t>
            </a:r>
          </a:p>
          <a:p>
            <a:endParaRPr lang="en-GB" sz="1500" dirty="0"/>
          </a:p>
          <a:p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57164" y="1107306"/>
            <a:ext cx="2252703" cy="3583713"/>
            <a:chOff x="5832504" y="1285875"/>
            <a:chExt cx="2882900" cy="5381660"/>
          </a:xfrm>
        </p:grpSpPr>
        <p:pic>
          <p:nvPicPr>
            <p:cNvPr id="14352" name="Picture 1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32504" y="4786313"/>
              <a:ext cx="1179513" cy="129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835679" y="3419475"/>
              <a:ext cx="1944688" cy="674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354" name="Picture 12" descr="Fotolia_919064_X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835679" y="1717675"/>
              <a:ext cx="1906588" cy="1265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AutoShape 13"/>
            <p:cNvSpPr>
              <a:spLocks noChangeArrowheads="1"/>
            </p:cNvSpPr>
            <p:nvPr/>
          </p:nvSpPr>
          <p:spPr bwMode="auto">
            <a:xfrm>
              <a:off x="6522121" y="3013075"/>
              <a:ext cx="431800" cy="3587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500"/>
            </a:p>
          </p:txBody>
        </p:sp>
        <p:sp>
          <p:nvSpPr>
            <p:cNvPr id="14356" name="AutoShape 14"/>
            <p:cNvSpPr>
              <a:spLocks noChangeArrowheads="1"/>
            </p:cNvSpPr>
            <p:nvPr/>
          </p:nvSpPr>
          <p:spPr bwMode="auto">
            <a:xfrm rot="10800000">
              <a:off x="6556404" y="4167188"/>
              <a:ext cx="431800" cy="3587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500"/>
            </a:p>
          </p:txBody>
        </p:sp>
        <p:sp>
          <p:nvSpPr>
            <p:cNvPr id="14357" name="AutoShape 17"/>
            <p:cNvSpPr>
              <a:spLocks noChangeArrowheads="1"/>
            </p:cNvSpPr>
            <p:nvPr/>
          </p:nvSpPr>
          <p:spPr bwMode="auto">
            <a:xfrm>
              <a:off x="6834188" y="1285875"/>
              <a:ext cx="1871662" cy="863600"/>
            </a:xfrm>
            <a:prstGeom prst="wedgeEllipseCallout">
              <a:avLst>
                <a:gd name="adj1" fmla="val -40926"/>
                <a:gd name="adj2" fmla="val 71139"/>
              </a:avLst>
            </a:prstGeom>
            <a:solidFill>
              <a:srgbClr val="99CCFF">
                <a:alpha val="8313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fi-FI" sz="1167" dirty="0" err="1"/>
                <a:t>We</a:t>
              </a:r>
              <a:r>
                <a:rPr lang="fi-FI" sz="1167" dirty="0"/>
                <a:t> </a:t>
              </a:r>
              <a:r>
                <a:rPr lang="fi-FI" sz="1167" dirty="0" err="1"/>
                <a:t>grew</a:t>
              </a:r>
              <a:r>
                <a:rPr lang="fi-FI" sz="1167" dirty="0"/>
                <a:t> </a:t>
              </a:r>
              <a:r>
                <a:rPr lang="fi-FI" sz="1167" dirty="0" err="1"/>
                <a:t>up</a:t>
              </a:r>
              <a:r>
                <a:rPr lang="fi-FI" sz="1167" dirty="0"/>
                <a:t> </a:t>
              </a:r>
              <a:r>
                <a:rPr lang="fi-FI" sz="1167" dirty="0" err="1"/>
                <a:t>only</a:t>
              </a:r>
              <a:r>
                <a:rPr lang="fi-FI" sz="1167" dirty="0"/>
                <a:t> 35 km </a:t>
              </a:r>
              <a:r>
                <a:rPr lang="fi-FI" sz="1167" dirty="0" err="1"/>
                <a:t>from</a:t>
              </a:r>
              <a:r>
                <a:rPr lang="fi-FI" sz="1167" dirty="0"/>
                <a:t> </a:t>
              </a:r>
              <a:r>
                <a:rPr lang="fi-FI" sz="1167" dirty="0" err="1"/>
                <a:t>here</a:t>
              </a:r>
              <a:r>
                <a:rPr lang="fi-FI" sz="1167" dirty="0"/>
                <a:t>...</a:t>
              </a:r>
              <a:endParaRPr lang="en-US" sz="1167" dirty="0"/>
            </a:p>
          </p:txBody>
        </p:sp>
        <p:sp>
          <p:nvSpPr>
            <p:cNvPr id="14358" name="AutoShape 19"/>
            <p:cNvSpPr>
              <a:spLocks noChangeArrowheads="1"/>
            </p:cNvSpPr>
            <p:nvPr/>
          </p:nvSpPr>
          <p:spPr bwMode="auto">
            <a:xfrm>
              <a:off x="6843742" y="4312108"/>
              <a:ext cx="1871662" cy="863600"/>
            </a:xfrm>
            <a:prstGeom prst="wedgeEllipseCallout">
              <a:avLst>
                <a:gd name="adj1" fmla="val -44065"/>
                <a:gd name="adj2" fmla="val 81065"/>
              </a:avLst>
            </a:prstGeom>
            <a:solidFill>
              <a:srgbClr val="99CCFF">
                <a:alpha val="8313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fi-FI" sz="1167" dirty="0"/>
                <a:t>I </a:t>
              </a:r>
              <a:r>
                <a:rPr lang="fi-FI" sz="1167" dirty="0" err="1"/>
                <a:t>will</a:t>
              </a:r>
              <a:r>
                <a:rPr lang="fi-FI" sz="1167" dirty="0"/>
                <a:t> </a:t>
              </a:r>
              <a:r>
                <a:rPr lang="fi-FI" sz="1167" dirty="0" err="1"/>
                <a:t>be</a:t>
              </a:r>
              <a:r>
                <a:rPr lang="fi-FI" sz="1167" dirty="0"/>
                <a:t> </a:t>
              </a:r>
              <a:r>
                <a:rPr lang="fi-FI" sz="1167" dirty="0" err="1"/>
                <a:t>read</a:t>
              </a:r>
              <a:endParaRPr lang="fi-FI" sz="1167" dirty="0"/>
            </a:p>
            <a:p>
              <a:pPr>
                <a:lnSpc>
                  <a:spcPct val="90000"/>
                </a:lnSpc>
              </a:pPr>
              <a:r>
                <a:rPr lang="fi-FI" sz="1167" dirty="0"/>
                <a:t>in </a:t>
              </a:r>
              <a:r>
                <a:rPr lang="fi-FI" sz="1167" dirty="0" err="1"/>
                <a:t>downtown</a:t>
              </a:r>
              <a:r>
                <a:rPr lang="fi-FI" sz="1167" dirty="0"/>
                <a:t> London!</a:t>
              </a:r>
              <a:endParaRPr lang="en-US" sz="1167" dirty="0"/>
            </a:p>
          </p:txBody>
        </p:sp>
        <p:sp>
          <p:nvSpPr>
            <p:cNvPr id="14359" name="Text Box 25"/>
            <p:cNvSpPr txBox="1">
              <a:spLocks noChangeArrowheads="1"/>
            </p:cNvSpPr>
            <p:nvPr/>
          </p:nvSpPr>
          <p:spPr bwMode="auto">
            <a:xfrm>
              <a:off x="5908703" y="6143625"/>
              <a:ext cx="2592387" cy="5239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67" b="1"/>
                <a:t>”industry-defined”</a:t>
              </a:r>
              <a:endParaRPr lang="en-US" sz="1667" b="1"/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09600" y="517240"/>
            <a:ext cx="72628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333" b="1" dirty="0">
                <a:solidFill>
                  <a:srgbClr val="008C69"/>
                </a:solidFill>
                <a:latin typeface="Palatino" pitchFamily="18" charset="0"/>
                <a:ea typeface="+mj-ea"/>
                <a:cs typeface="+mj-cs"/>
              </a:rPr>
              <a:t>ToSIA perspectives and user benefits (3)</a:t>
            </a:r>
            <a:endParaRPr lang="en-US" sz="2333" b="1" dirty="0">
              <a:solidFill>
                <a:srgbClr val="008C69"/>
              </a:solidFill>
              <a:latin typeface="Palatino" pitchFamily="18" charset="0"/>
              <a:ea typeface="+mj-ea"/>
              <a:cs typeface="+mj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38430" y="1237320"/>
            <a:ext cx="4583938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/>
              <a:t>System boundary</a:t>
            </a:r>
            <a:r>
              <a:rPr lang="fi-FI" sz="1500" dirty="0"/>
              <a:t>: local mill or geographically defined industry branch. Wood supply chains and product value chains are followed backwards to the forest resources and forward to the end-of-life of the products.</a:t>
            </a:r>
            <a:endParaRPr lang="en-GB" sz="1500" dirty="0"/>
          </a:p>
        </p:txBody>
      </p:sp>
      <p:sp>
        <p:nvSpPr>
          <p:cNvPr id="36" name="TextBox 35"/>
          <p:cNvSpPr txBox="1"/>
          <p:nvPr/>
        </p:nvSpPr>
        <p:spPr>
          <a:xfrm>
            <a:off x="2738430" y="2300967"/>
            <a:ext cx="4583938" cy="240065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/>
              <a:t>Possible user</a:t>
            </a:r>
            <a:r>
              <a:rPr lang="fi-FI" sz="1500" dirty="0"/>
              <a:t>: Company manager</a:t>
            </a:r>
          </a:p>
          <a:p>
            <a:endParaRPr lang="fi-FI" sz="1500" dirty="0"/>
          </a:p>
          <a:p>
            <a:r>
              <a:rPr lang="fi-FI" sz="1500" b="1" dirty="0"/>
              <a:t>Research Question</a:t>
            </a:r>
            <a:r>
              <a:rPr lang="fi-FI" sz="1500" dirty="0"/>
              <a:t>: How does the establishment of a large new resource competitor affect transport distances? What are the overall sustainability impacts with and without adjustments in the mill capacity?</a:t>
            </a:r>
          </a:p>
          <a:p>
            <a:endParaRPr lang="fi-FI" sz="1500" dirty="0"/>
          </a:p>
          <a:p>
            <a:r>
              <a:rPr lang="fi-FI" sz="1500" b="1" dirty="0"/>
              <a:t>Benefits of using ToSIA</a:t>
            </a:r>
            <a:r>
              <a:rPr lang="fi-FI" sz="1500" dirty="0"/>
              <a:t>: Decision support tool that can be used as transparent source of information for Corporate Social Responsibility Reporting.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476250"/>
            <a:ext cx="7620000" cy="104732"/>
          </a:xfrm>
          <a:prstGeom prst="rect">
            <a:avLst/>
          </a:prstGeom>
          <a:solidFill>
            <a:srgbClr val="D7DC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00"/>
          </a:p>
        </p:txBody>
      </p:sp>
      <p:pic>
        <p:nvPicPr>
          <p:cNvPr id="89094" name="Picture 6" descr="01_slide01_ENG_efi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700044"/>
            <a:ext cx="2286000" cy="358290"/>
          </a:xfrm>
          <a:prstGeom prst="rect">
            <a:avLst/>
          </a:prstGeom>
          <a:noFill/>
        </p:spPr>
      </p:pic>
      <p:pic>
        <p:nvPicPr>
          <p:cNvPr id="89101" name="Picture 13" descr="02_slide02_ENG_alapalkki2_uus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57645"/>
            <a:ext cx="7620000" cy="10811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59893" y="4957734"/>
            <a:ext cx="960107" cy="22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33" i="1" dirty="0"/>
              <a:t>Source: </a:t>
            </a:r>
            <a:r>
              <a:rPr lang="en-GB" sz="833" i="1" dirty="0" err="1"/>
              <a:t>fotolia</a:t>
            </a:r>
            <a:endParaRPr lang="en-GB" sz="833" i="1" dirty="0"/>
          </a:p>
        </p:txBody>
      </p:sp>
      <p:pic>
        <p:nvPicPr>
          <p:cNvPr id="9" name="Picture 8" descr="tosia_general_flier_Page_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69707" y="1117307"/>
            <a:ext cx="5358523" cy="3050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627" y="4717707"/>
            <a:ext cx="144016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67" b="1" dirty="0">
                <a:solidFill>
                  <a:schemeClr val="bg1"/>
                </a:solidFill>
              </a:rPr>
              <a:t>http://tosia.efi.int</a:t>
            </a:r>
          </a:p>
        </p:txBody>
      </p:sp>
      <p:pic>
        <p:nvPicPr>
          <p:cNvPr id="8" name="Picture 7" descr="final_copy_n_tosia_general_flier_Page_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3037520"/>
            <a:ext cx="2489853" cy="2280253"/>
          </a:xfrm>
          <a:prstGeom prst="rect">
            <a:avLst/>
          </a:prstGeom>
        </p:spPr>
      </p:pic>
      <p:pic>
        <p:nvPicPr>
          <p:cNvPr id="10" name="Picture 9" descr="final_copy_n_tosia_general_flier_Page_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010134" y="577247"/>
            <a:ext cx="2609868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89620" y="861310"/>
            <a:ext cx="6900766" cy="45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333" b="1" dirty="0">
                <a:solidFill>
                  <a:srgbClr val="008C69"/>
                </a:solidFill>
                <a:latin typeface="Palatino" pitchFamily="18" charset="0"/>
                <a:ea typeface="+mj-ea"/>
                <a:cs typeface="+mj-cs"/>
              </a:rPr>
              <a:t>ToSIA is a tool to answer WHAT </a:t>
            </a:r>
            <a:r>
              <a:rPr lang="sv-SE" sz="2333" b="1" dirty="0" err="1">
                <a:solidFill>
                  <a:srgbClr val="008C69"/>
                </a:solidFill>
                <a:latin typeface="Palatino" pitchFamily="18" charset="0"/>
                <a:ea typeface="+mj-ea"/>
                <a:cs typeface="+mj-cs"/>
              </a:rPr>
              <a:t>IF?-questions</a:t>
            </a:r>
            <a:r>
              <a:rPr lang="sv-SE" sz="2000" dirty="0">
                <a:solidFill>
                  <a:srgbClr val="006600"/>
                </a:solidFill>
                <a:cs typeface="Arial" charset="0"/>
              </a:rPr>
              <a:t>.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09600" y="1397658"/>
            <a:ext cx="4800865" cy="20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130" indent="-152130">
              <a:spcBef>
                <a:spcPct val="50000"/>
              </a:spcBef>
              <a:defRPr/>
            </a:pPr>
            <a:r>
              <a:rPr lang="sv-SE" sz="1833" dirty="0">
                <a:cs typeface="Arial" charset="0"/>
              </a:rPr>
              <a:t>WHAT IF:</a:t>
            </a:r>
            <a:endParaRPr lang="sv-SE" sz="3000" b="1" dirty="0">
              <a:solidFill>
                <a:srgbClr val="5A6419"/>
              </a:solidFill>
              <a:latin typeface="+mj-lt"/>
              <a:ea typeface="+mj-ea"/>
              <a:cs typeface="+mj-cs"/>
            </a:endParaRPr>
          </a:p>
          <a:p>
            <a:pPr marL="226210" indent="-22621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sv-SE" sz="1833" dirty="0">
                <a:cs typeface="Arial" charset="0"/>
              </a:rPr>
              <a:t>Natura 2000 policy strengthens?</a:t>
            </a:r>
          </a:p>
          <a:p>
            <a:pPr marL="226210" indent="-22621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sv-SE" sz="1833" dirty="0">
                <a:cs typeface="Arial" charset="0"/>
              </a:rPr>
              <a:t>Consumption changes drastically?</a:t>
            </a:r>
          </a:p>
          <a:p>
            <a:pPr marL="226210" indent="-22621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sv-SE" sz="1833" dirty="0">
                <a:cs typeface="Arial" charset="0"/>
              </a:rPr>
              <a:t>Innovative technology kicks-off?</a:t>
            </a:r>
            <a:endParaRPr lang="en-US" sz="1833" dirty="0">
              <a:cs typeface="Arial" charset="0"/>
            </a:endParaRPr>
          </a:p>
          <a:p>
            <a:pPr marL="226210" indent="-22621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sv-SE" sz="1833" dirty="0">
                <a:cs typeface="Arial" charset="0"/>
              </a:rPr>
              <a:t>Bioenergy use triples?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2616731" y="1957401"/>
            <a:ext cx="4972844" cy="2553229"/>
            <a:chOff x="3140075" y="2921000"/>
            <a:chExt cx="5967413" cy="3676650"/>
          </a:xfrm>
        </p:grpSpPr>
        <p:sp>
          <p:nvSpPr>
            <p:cNvPr id="12290" name="AutoShape 2"/>
            <p:cNvSpPr>
              <a:spLocks noChangeArrowheads="1"/>
            </p:cNvSpPr>
            <p:nvPr/>
          </p:nvSpPr>
          <p:spPr bwMode="auto">
            <a:xfrm rot="-1084704">
              <a:off x="3140075" y="3500438"/>
              <a:ext cx="5753100" cy="1365250"/>
            </a:xfrm>
            <a:prstGeom prst="curvedDownArrow">
              <a:avLst>
                <a:gd name="adj1" fmla="val 35136"/>
                <a:gd name="adj2" fmla="val 105251"/>
                <a:gd name="adj3" fmla="val 45769"/>
              </a:avLst>
            </a:prstGeom>
            <a:solidFill>
              <a:schemeClr val="accent1">
                <a:alpha val="29019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500" dirty="0"/>
            </a:p>
          </p:txBody>
        </p:sp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 rot="-1067806">
              <a:off x="3549650" y="5272088"/>
              <a:ext cx="5557838" cy="1114425"/>
            </a:xfrm>
            <a:prstGeom prst="curvedUpArrow">
              <a:avLst>
                <a:gd name="adj1" fmla="val 47055"/>
                <a:gd name="adj2" fmla="val 125003"/>
                <a:gd name="adj3" fmla="val 43278"/>
              </a:avLst>
            </a:prstGeom>
            <a:solidFill>
              <a:schemeClr val="accent1">
                <a:alpha val="29019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500"/>
            </a:p>
          </p:txBody>
        </p:sp>
        <p:pic>
          <p:nvPicPr>
            <p:cNvPr id="12295" name="Picture 9" descr="DefaultThumbnail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48050" y="5854700"/>
              <a:ext cx="4635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0" descr="DefaultThumbnail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25888" y="5854700"/>
              <a:ext cx="633412" cy="6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11" descr="DefaultThumbnail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59300" y="5541963"/>
              <a:ext cx="860425" cy="8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2" descr="DefaultThumbnail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427788" y="5114925"/>
              <a:ext cx="101123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7359650" y="4633913"/>
              <a:ext cx="838200" cy="849312"/>
              <a:chOff x="4513" y="2341"/>
              <a:chExt cx="707" cy="545"/>
            </a:xfrm>
          </p:grpSpPr>
          <p:pic>
            <p:nvPicPr>
              <p:cNvPr id="12313" name="Picture 14" descr="mjölk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545" y="2422"/>
                <a:ext cx="292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4" name="Picture 15" descr="tetra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864" y="2341"/>
                <a:ext cx="248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5" name="Picture 16" descr="tidni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513" y="2617"/>
                <a:ext cx="70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300" name="Picture 17" descr="familj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894638" y="3840163"/>
              <a:ext cx="673100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8" descr="Picture1a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5292725" y="5308600"/>
              <a:ext cx="1223963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20" descr="DefaultThumbnail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708400" y="5194300"/>
              <a:ext cx="633413" cy="6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1" descr="DefaultThumbnail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11638" y="4551363"/>
              <a:ext cx="860425" cy="8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22" descr="DefaultThumbnail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08688" y="3967163"/>
              <a:ext cx="101123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7046913" y="3716338"/>
              <a:ext cx="838200" cy="849312"/>
              <a:chOff x="4513" y="2341"/>
              <a:chExt cx="707" cy="545"/>
            </a:xfrm>
          </p:grpSpPr>
          <p:pic>
            <p:nvPicPr>
              <p:cNvPr id="12310" name="Picture 24" descr="mjölk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545" y="2422"/>
                <a:ext cx="292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1" name="Picture 25" descr="tetra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864" y="2341"/>
                <a:ext cx="248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2" name="Picture 26" descr="tidni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513" y="2617"/>
                <a:ext cx="70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307" name="Picture 27" descr="ZUG2"/>
            <p:cNvPicPr>
              <a:picLocks noChangeAspect="1" noChangeArrowheads="1"/>
            </p:cNvPicPr>
            <p:nvPr/>
          </p:nvPicPr>
          <p:blipFill>
            <a:blip r:embed="rId13" cstate="email">
              <a:lum bright="18000" contrast="-6000"/>
            </a:blip>
            <a:srcRect/>
            <a:stretch>
              <a:fillRect/>
            </a:stretch>
          </p:blipFill>
          <p:spPr bwMode="auto">
            <a:xfrm>
              <a:off x="4859338" y="4076700"/>
              <a:ext cx="1366837" cy="86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8245475" y="2921000"/>
              <a:ext cx="719138" cy="72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v-SE" sz="2667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?</a:t>
              </a:r>
              <a:endParaRPr lang="en-US" sz="2667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8316914" y="5013324"/>
              <a:ext cx="719137" cy="72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v-SE" sz="2667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?</a:t>
              </a:r>
              <a:endParaRPr lang="en-US" sz="2667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60" y="817273"/>
            <a:ext cx="6077913" cy="595317"/>
          </a:xfrm>
        </p:spPr>
        <p:txBody>
          <a:bodyPr>
            <a:noAutofit/>
          </a:bodyPr>
          <a:lstStyle/>
          <a:p>
            <a:r>
              <a:rPr lang="fi-FI" sz="2333" dirty="0" err="1"/>
              <a:t>Northern</a:t>
            </a:r>
            <a:r>
              <a:rPr lang="fi-FI" sz="2333" dirty="0"/>
              <a:t> </a:t>
            </a:r>
            <a:r>
              <a:rPr lang="fi-FI" sz="2333" dirty="0" err="1"/>
              <a:t>ToSIA</a:t>
            </a:r>
            <a:r>
              <a:rPr lang="fi-FI" sz="2333" dirty="0"/>
              <a:t> </a:t>
            </a:r>
            <a:r>
              <a:rPr lang="fi-FI" sz="2333" dirty="0" err="1"/>
              <a:t>Scottish</a:t>
            </a:r>
            <a:r>
              <a:rPr lang="fi-FI" sz="2333" dirty="0"/>
              <a:t> Case</a:t>
            </a:r>
            <a:br>
              <a:rPr lang="fi-FI" sz="2333" dirty="0"/>
            </a:br>
            <a:endParaRPr lang="en-GB" sz="2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700" y="2047338"/>
            <a:ext cx="5188479" cy="2248958"/>
          </a:xfrm>
        </p:spPr>
        <p:txBody>
          <a:bodyPr/>
          <a:lstStyle/>
          <a:p>
            <a:endParaRPr lang="en-GB"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29093"/>
            <a:ext cx="7620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188292"/>
            <a:ext cx="7620000" cy="78483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marL="227533" indent="-227533">
              <a:buFont typeface="Wingdings" pitchFamily="2" charset="2"/>
              <a:buChar char="v"/>
            </a:pPr>
            <a:r>
              <a:rPr lang="fi-FI" sz="1500" dirty="0">
                <a:latin typeface="+mj-lt"/>
              </a:rPr>
              <a:t>Multiple services of a National </a:t>
            </a:r>
            <a:r>
              <a:rPr lang="fi-FI" sz="1500" dirty="0" err="1">
                <a:latin typeface="+mj-lt"/>
              </a:rPr>
              <a:t>Park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analysed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jointly</a:t>
            </a:r>
            <a:r>
              <a:rPr lang="fi-FI" sz="1500" dirty="0">
                <a:latin typeface="+mj-lt"/>
              </a:rPr>
              <a:t> </a:t>
            </a:r>
            <a:br>
              <a:rPr lang="fi-FI" sz="1500" dirty="0">
                <a:latin typeface="+mj-lt"/>
              </a:rPr>
            </a:br>
            <a:r>
              <a:rPr lang="fi-FI" sz="1500" dirty="0" err="1">
                <a:latin typeface="+mj-lt"/>
              </a:rPr>
              <a:t>with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Forest</a:t>
            </a:r>
            <a:r>
              <a:rPr lang="fi-FI" sz="1500" dirty="0">
                <a:latin typeface="+mj-lt"/>
              </a:rPr>
              <a:t> Commission, </a:t>
            </a:r>
            <a:r>
              <a:rPr lang="en-GB" sz="1500" dirty="0">
                <a:latin typeface="+mj-lt"/>
              </a:rPr>
              <a:t>Cairngorms National Park Authority, industry,  and tourism</a:t>
            </a:r>
          </a:p>
          <a:p>
            <a:pPr marL="227533" indent="-227533">
              <a:buFont typeface="Wingdings" pitchFamily="2" charset="2"/>
              <a:buChar char="v"/>
            </a:pPr>
            <a:endParaRPr lang="en-GB" sz="15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9680" y="1279099"/>
            <a:ext cx="3660407" cy="13750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67" dirty="0">
                <a:latin typeface="+mj-lt"/>
              </a:rPr>
              <a:t>Woodland Expansion Scenario:</a:t>
            </a:r>
          </a:p>
          <a:p>
            <a:r>
              <a:rPr lang="fi-FI" sz="1667" dirty="0">
                <a:latin typeface="+mj-lt"/>
              </a:rPr>
              <a:t>Set </a:t>
            </a:r>
            <a:r>
              <a:rPr lang="fi-FI" sz="1667" dirty="0" err="1">
                <a:latin typeface="+mj-lt"/>
              </a:rPr>
              <a:t>by</a:t>
            </a:r>
            <a:r>
              <a:rPr lang="fi-FI" sz="1667" dirty="0">
                <a:latin typeface="+mj-lt"/>
              </a:rPr>
              <a:t> </a:t>
            </a:r>
            <a:r>
              <a:rPr lang="fi-FI" sz="1667" dirty="0" err="1">
                <a:latin typeface="+mj-lt"/>
              </a:rPr>
              <a:t>policy</a:t>
            </a:r>
            <a:r>
              <a:rPr lang="fi-FI" sz="1667" dirty="0">
                <a:latin typeface="+mj-lt"/>
              </a:rPr>
              <a:t>  - </a:t>
            </a:r>
            <a:r>
              <a:rPr lang="fi-FI" sz="1667" dirty="0" err="1">
                <a:latin typeface="+mj-lt"/>
              </a:rPr>
              <a:t>but</a:t>
            </a:r>
            <a:r>
              <a:rPr lang="fi-FI" sz="1667" dirty="0">
                <a:latin typeface="+mj-lt"/>
              </a:rPr>
              <a:t> </a:t>
            </a:r>
            <a:r>
              <a:rPr lang="fi-FI" sz="1667" dirty="0" err="1">
                <a:latin typeface="+mj-lt"/>
              </a:rPr>
              <a:t>where</a:t>
            </a:r>
            <a:r>
              <a:rPr lang="fi-FI" sz="1667" dirty="0">
                <a:latin typeface="+mj-lt"/>
              </a:rPr>
              <a:t> to put that additional forest?</a:t>
            </a:r>
          </a:p>
          <a:p>
            <a:r>
              <a:rPr lang="fi-FI" sz="1667" dirty="0">
                <a:latin typeface="+mj-lt"/>
              </a:rPr>
              <a:t>(suitability, tourism, timber production as criteria)</a:t>
            </a:r>
            <a:endParaRPr lang="en-GB" sz="1667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0120" y="1279099"/>
            <a:ext cx="2636367" cy="150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0114" y="2879277"/>
            <a:ext cx="2706008" cy="154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29680" y="2879277"/>
            <a:ext cx="3652552" cy="111851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67" dirty="0">
                <a:latin typeface="+mj-lt"/>
              </a:rPr>
              <a:t>Timber production and Biodiversity Scenario: </a:t>
            </a:r>
            <a:r>
              <a:rPr lang="fi-FI" sz="1667" dirty="0" err="1">
                <a:latin typeface="+mj-lt"/>
              </a:rPr>
              <a:t>Where</a:t>
            </a:r>
            <a:r>
              <a:rPr lang="fi-FI" sz="1667" dirty="0">
                <a:latin typeface="+mj-lt"/>
              </a:rPr>
              <a:t> can that happen?</a:t>
            </a:r>
          </a:p>
          <a:p>
            <a:r>
              <a:rPr lang="fi-FI" sz="1667" dirty="0">
                <a:latin typeface="+mj-lt"/>
              </a:rPr>
              <a:t>(suitability, tourism, </a:t>
            </a:r>
            <a:r>
              <a:rPr lang="fi-FI" sz="1667" dirty="0" err="1">
                <a:latin typeface="+mj-lt"/>
              </a:rPr>
              <a:t>timber</a:t>
            </a:r>
            <a:r>
              <a:rPr lang="fi-FI" sz="1667" dirty="0">
                <a:latin typeface="+mj-lt"/>
              </a:rPr>
              <a:t> </a:t>
            </a:r>
            <a:r>
              <a:rPr lang="fi-FI" sz="1667" dirty="0" err="1">
                <a:latin typeface="+mj-lt"/>
              </a:rPr>
              <a:t>production</a:t>
            </a:r>
            <a:r>
              <a:rPr lang="fi-FI" sz="1667" dirty="0">
                <a:latin typeface="+mj-lt"/>
              </a:rPr>
              <a:t> as criteria)</a:t>
            </a:r>
            <a:endParaRPr lang="en-GB" sz="1667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0120" y="1279099"/>
            <a:ext cx="9001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7" dirty="0">
                <a:latin typeface="+mj-lt"/>
              </a:rPr>
              <a:t>Here:</a:t>
            </a:r>
            <a:endParaRPr lang="en-GB" sz="1667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0120" y="2929282"/>
            <a:ext cx="9001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7" dirty="0">
                <a:latin typeface="+mj-lt"/>
              </a:rPr>
              <a:t>Here:</a:t>
            </a:r>
            <a:endParaRPr lang="en-GB" sz="1667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0213" y="4579466"/>
            <a:ext cx="18897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500" i="1" dirty="0">
                <a:latin typeface="+mj-lt"/>
              </a:rPr>
              <a:t>Case </a:t>
            </a:r>
            <a:r>
              <a:rPr lang="fi-FI" sz="1500" i="1" dirty="0" err="1">
                <a:latin typeface="+mj-lt"/>
              </a:rPr>
              <a:t>study</a:t>
            </a:r>
            <a:r>
              <a:rPr lang="fi-FI" sz="1500" i="1" dirty="0">
                <a:latin typeface="+mj-lt"/>
              </a:rPr>
              <a:t> </a:t>
            </a:r>
            <a:r>
              <a:rPr lang="fi-FI" sz="1500" i="1" dirty="0" err="1">
                <a:latin typeface="+mj-lt"/>
              </a:rPr>
              <a:t>lead</a:t>
            </a:r>
            <a:r>
              <a:rPr lang="fi-FI" sz="1500" i="1" dirty="0">
                <a:latin typeface="+mj-lt"/>
              </a:rPr>
              <a:t>: FR</a:t>
            </a:r>
            <a:endParaRPr lang="en-GB" sz="1500" i="1" dirty="0">
              <a:latin typeface="+mj-lt"/>
            </a:endParaRPr>
          </a:p>
        </p:txBody>
      </p:sp>
      <p:pic>
        <p:nvPicPr>
          <p:cNvPr id="14" name="Kuva 10" descr="NPP_logo_statement_EU_tex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20160" y="517241"/>
            <a:ext cx="1429907" cy="209999"/>
          </a:xfrm>
          <a:prstGeom prst="rect">
            <a:avLst/>
          </a:prstGeom>
        </p:spPr>
      </p:pic>
      <p:pic>
        <p:nvPicPr>
          <p:cNvPr id="15" name="Kuva 11" descr="Tosia-logo_rg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55530" y="530941"/>
            <a:ext cx="574883" cy="185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0294" y="1279099"/>
            <a:ext cx="2369841" cy="292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build="allAtOnce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E23D-B7C0-4A74-B08A-9D33069D857F}" type="datetime1">
              <a:rPr lang="en-GB" smtClean="0"/>
              <a:pPr/>
              <a:t>21/09/2016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5080000"/>
            <a:ext cx="825500" cy="158750"/>
          </a:xfrm>
          <a:prstGeom prst="rect">
            <a:avLst/>
          </a:prstGeom>
        </p:spPr>
        <p:txBody>
          <a:bodyPr/>
          <a:lstStyle/>
          <a:p>
            <a:fld id="{C302EFC8-1868-43F8-B58F-42C90C47EB8F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2242" y="651555"/>
            <a:ext cx="4335516" cy="411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70107" y="4037067"/>
            <a:ext cx="2820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Ness et al. (2007)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458072" y="2655764"/>
            <a:ext cx="720080" cy="200023"/>
          </a:xfrm>
          <a:prstGeom prst="round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73" y="470708"/>
            <a:ext cx="6810333" cy="645600"/>
          </a:xfrm>
        </p:spPr>
        <p:txBody>
          <a:bodyPr vert="horz" lIns="0" tIns="0" rIns="0" bIns="0" rtlCol="0" anchor="t" anchorCtr="1">
            <a:normAutofit/>
          </a:bodyPr>
          <a:lstStyle/>
          <a:p>
            <a:r>
              <a:rPr lang="en-US" sz="2333" dirty="0"/>
              <a:t>Systematic framework for ex-ante assessments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50073" y="1993404"/>
            <a:ext cx="3439914" cy="2224307"/>
            <a:chOff x="-419992" y="2348880"/>
            <a:chExt cx="5568056" cy="3600400"/>
          </a:xfrm>
        </p:grpSpPr>
        <p:grpSp>
          <p:nvGrpSpPr>
            <p:cNvPr id="33" name="Group 32"/>
            <p:cNvGrpSpPr/>
            <p:nvPr/>
          </p:nvGrpSpPr>
          <p:grpSpPr>
            <a:xfrm>
              <a:off x="-419992" y="3051248"/>
              <a:ext cx="5568056" cy="2754016"/>
              <a:chOff x="-564008" y="2852936"/>
              <a:chExt cx="5941474" cy="304204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67944" y="2996952"/>
                <a:ext cx="1224136" cy="813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-564008" y="2852936"/>
                <a:ext cx="5941474" cy="1831060"/>
                <a:chOff x="-564008" y="2852936"/>
                <a:chExt cx="5941474" cy="1831060"/>
              </a:xfrm>
            </p:grpSpPr>
            <p:sp>
              <p:nvSpPr>
                <p:cNvPr id="16" name="Curved Up Arrow 15"/>
                <p:cNvSpPr/>
                <p:nvPr/>
              </p:nvSpPr>
              <p:spPr bwMode="auto">
                <a:xfrm rot="20242339">
                  <a:off x="-564008" y="3061542"/>
                  <a:ext cx="5941474" cy="1440160"/>
                </a:xfrm>
                <a:prstGeom prst="curvedUpArrow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2100000" rev="10800000"/>
                  </a:camera>
                  <a:lightRig rig="threePt" dir="t"/>
                </a:scene3d>
              </p:spPr>
              <p:txBody>
                <a:bodyPr vert="horz" wrap="none" lIns="76200" tIns="38100" rIns="76200" bIns="381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000">
                    <a:latin typeface="Verdana" pitchFamily="34" charset="0"/>
                  </a:endParaRPr>
                </a:p>
              </p:txBody>
            </p:sp>
            <p:pic>
              <p:nvPicPr>
                <p:cNvPr id="24" name="Picture 2" descr="C:\Diana\FLEGT\Pictures_Flegt\FLEGT_NV\Indonesia_24_IMG_2362_EFI_Niina Verkerk_2008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59632" y="3356992"/>
                  <a:ext cx="744045" cy="111519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5" descr="C:\Diana\FLEGT\Pictures_Flegt\FLEGT_NV\Indonesia_10_IMG_2161_EFI_Niina Verkerk_2008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979712" y="3068960"/>
                  <a:ext cx="1114641" cy="74402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3" descr="C:\Diana\FLEGT\Pictures_Flegt\FLEGT_NV\cameroon_2_72410006_EFI_Jade Saunders_2008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71800" y="2852936"/>
                  <a:ext cx="1080120" cy="717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6" name="Picture 2" descr="C:\Users\divotter\Desktop\Märchenwald_Khumbu_Regina Fuchs_2012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95536" y="3933056"/>
                  <a:ext cx="1051317" cy="75094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285008" y="3861048"/>
                <a:ext cx="4800566" cy="2033936"/>
                <a:chOff x="285008" y="3861048"/>
                <a:chExt cx="4800566" cy="2033936"/>
              </a:xfrm>
            </p:grpSpPr>
            <p:sp>
              <p:nvSpPr>
                <p:cNvPr id="15" name="Curved Up Arrow 14"/>
                <p:cNvSpPr/>
                <p:nvPr/>
              </p:nvSpPr>
              <p:spPr bwMode="auto">
                <a:xfrm rot="20640313">
                  <a:off x="285008" y="4422561"/>
                  <a:ext cx="4800566" cy="1440160"/>
                </a:xfrm>
                <a:prstGeom prst="curvedUpArrow">
                  <a:avLst/>
                </a:prstGeom>
                <a:solidFill>
                  <a:srgbClr val="D7DCA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76200" tIns="38100" rIns="76200" bIns="381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000">
                    <a:latin typeface="Verdana" pitchFamily="34" charset="0"/>
                  </a:endParaRPr>
                </a:p>
              </p:txBody>
            </p:sp>
            <p:pic>
              <p:nvPicPr>
                <p:cNvPr id="17" name="Picture 8" descr="\\sharepoint\public\Flegt\2010\Colombia, Guadua, 2010-02_Tomi_Tuomasjukka_EFI\Helmikuu 2010 019 (6)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71600" y="4797152"/>
                  <a:ext cx="720080" cy="9601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9" descr="\\sharepoint\public\Flegt\2010\Colombia, Guadua, 2010-02_Tomi_Tuomasjukka_EFI\Helmikuu 2010 019 (25)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691680" y="4941168"/>
                  <a:ext cx="715362" cy="95381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0" descr="\\sharepoint\public\Flegt\2010\Colombia, Guadua, 2010-02_Tomi_Tuomasjukka_EFI\Helmikuu 2010 019 (24)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349924" y="4365104"/>
                  <a:ext cx="853924" cy="93610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3" descr="C:\Diana\FLEGT\Pictures_Flegt\FLEGT_NV\cameroon_2_72410006_EFI_Jade Saunders_2008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059832" y="3861048"/>
                  <a:ext cx="1080120" cy="717267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4" name="Rectangle 33"/>
            <p:cNvSpPr/>
            <p:nvPr/>
          </p:nvSpPr>
          <p:spPr bwMode="auto">
            <a:xfrm>
              <a:off x="107504" y="2348880"/>
              <a:ext cx="5040560" cy="3600400"/>
            </a:xfrm>
            <a:prstGeom prst="rect">
              <a:avLst/>
            </a:prstGeom>
            <a:noFill/>
            <a:ln w="9525" cap="flat" cmpd="sng" algn="ctr">
              <a:solidFill>
                <a:srgbClr val="808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latin typeface="Verdana" pitchFamily="34" charset="0"/>
              </a:endParaRPr>
            </a:p>
          </p:txBody>
        </p:sp>
      </p:grpSp>
      <p:cxnSp>
        <p:nvCxnSpPr>
          <p:cNvPr id="45" name="Straight Arrow Connector 44"/>
          <p:cNvCxnSpPr>
            <a:endCxn id="38" idx="0"/>
          </p:cNvCxnSpPr>
          <p:nvPr/>
        </p:nvCxnSpPr>
        <p:spPr bwMode="auto">
          <a:xfrm>
            <a:off x="4962128" y="1422697"/>
            <a:ext cx="708478" cy="682368"/>
          </a:xfrm>
          <a:prstGeom prst="straightConnector1">
            <a:avLst/>
          </a:prstGeom>
          <a:ln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Abgerundetes Rechteck 2"/>
          <p:cNvSpPr/>
          <p:nvPr/>
        </p:nvSpPr>
        <p:spPr>
          <a:xfrm>
            <a:off x="3689987" y="1086805"/>
            <a:ext cx="1272141" cy="69593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New </a:t>
            </a:r>
            <a:r>
              <a:rPr lang="de-DE" sz="1600" dirty="0" err="1" smtClean="0"/>
              <a:t>landuse</a:t>
            </a:r>
            <a:r>
              <a:rPr lang="de-DE" sz="1600" dirty="0" smtClean="0"/>
              <a:t> </a:t>
            </a:r>
            <a:r>
              <a:rPr lang="de-DE" sz="1600" dirty="0" err="1" smtClean="0"/>
              <a:t>structure</a:t>
            </a:r>
            <a:endParaRPr lang="de-DE" sz="1600" dirty="0"/>
          </a:p>
        </p:txBody>
      </p:sp>
      <p:sp>
        <p:nvSpPr>
          <p:cNvPr id="38" name="Abgerundetes Rechteck 37"/>
          <p:cNvSpPr/>
          <p:nvPr/>
        </p:nvSpPr>
        <p:spPr>
          <a:xfrm>
            <a:off x="5034535" y="2105065"/>
            <a:ext cx="1272141" cy="69593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Change </a:t>
            </a:r>
            <a:r>
              <a:rPr lang="de-DE" sz="1600" dirty="0" err="1" smtClean="0"/>
              <a:t>of</a:t>
            </a:r>
            <a:r>
              <a:rPr lang="de-DE" sz="1600" dirty="0" smtClean="0"/>
              <a:t> material </a:t>
            </a:r>
            <a:r>
              <a:rPr lang="de-DE" sz="1600" dirty="0" err="1" smtClean="0"/>
              <a:t>flow</a:t>
            </a:r>
            <a:endParaRPr lang="de-DE" sz="1600" dirty="0"/>
          </a:p>
        </p:txBody>
      </p:sp>
      <p:sp>
        <p:nvSpPr>
          <p:cNvPr id="40" name="Abgerundetes Rechteck 39"/>
          <p:cNvSpPr/>
          <p:nvPr/>
        </p:nvSpPr>
        <p:spPr>
          <a:xfrm>
            <a:off x="4962128" y="3685659"/>
            <a:ext cx="1272141" cy="69593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Change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indicator</a:t>
            </a:r>
            <a:r>
              <a:rPr lang="de-DE" sz="1600" dirty="0" smtClean="0"/>
              <a:t> </a:t>
            </a:r>
            <a:r>
              <a:rPr lang="de-DE" sz="1600" dirty="0" err="1" smtClean="0"/>
              <a:t>values</a:t>
            </a:r>
            <a:endParaRPr lang="de-DE" sz="1600" dirty="0"/>
          </a:p>
        </p:txBody>
      </p:sp>
      <p:cxnSp>
        <p:nvCxnSpPr>
          <p:cNvPr id="18" name="Gerade Verbindung mit Pfeil 17"/>
          <p:cNvCxnSpPr>
            <a:endCxn id="40" idx="0"/>
          </p:cNvCxnSpPr>
          <p:nvPr/>
        </p:nvCxnSpPr>
        <p:spPr>
          <a:xfrm flipH="1">
            <a:off x="5598199" y="2795992"/>
            <a:ext cx="72407" cy="88966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34" idx="0"/>
            <a:endCxn id="3" idx="1"/>
          </p:cNvCxnSpPr>
          <p:nvPr/>
        </p:nvCxnSpPr>
        <p:spPr>
          <a:xfrm flipV="1">
            <a:off x="2132972" y="1434771"/>
            <a:ext cx="1557015" cy="55863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Gerader Verbinder 41"/>
          <p:cNvCxnSpPr>
            <a:stCxn id="34" idx="3"/>
            <a:endCxn id="38" idx="1"/>
          </p:cNvCxnSpPr>
          <p:nvPr/>
        </p:nvCxnSpPr>
        <p:spPr>
          <a:xfrm flipV="1">
            <a:off x="3689987" y="2453031"/>
            <a:ext cx="1344548" cy="6525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Gerader Verbinder 45"/>
          <p:cNvCxnSpPr>
            <a:stCxn id="34" idx="3"/>
            <a:endCxn id="40" idx="1"/>
          </p:cNvCxnSpPr>
          <p:nvPr/>
        </p:nvCxnSpPr>
        <p:spPr>
          <a:xfrm>
            <a:off x="3689987" y="3105558"/>
            <a:ext cx="1272141" cy="9280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61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21160"/>
            <a:ext cx="2059772" cy="694536"/>
          </a:xfrm>
        </p:spPr>
        <p:txBody>
          <a:bodyPr>
            <a:normAutofit fontScale="90000"/>
          </a:bodyPr>
          <a:lstStyle/>
          <a:p>
            <a:r>
              <a:rPr lang="fi-FI" sz="2583" dirty="0" err="1"/>
              <a:t>ToSIA</a:t>
            </a:r>
            <a:r>
              <a:rPr lang="fi-FI" sz="2333" dirty="0"/>
              <a:t> </a:t>
            </a:r>
            <a:r>
              <a:rPr lang="fi-FI" sz="2583" dirty="0" err="1"/>
              <a:t>workflow</a:t>
            </a:r>
            <a:endParaRPr lang="fi-FI" sz="2583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1888" y="649740"/>
            <a:ext cx="4213059" cy="429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4" y="807273"/>
            <a:ext cx="6422743" cy="538000"/>
          </a:xfrm>
        </p:spPr>
        <p:txBody>
          <a:bodyPr/>
          <a:lstStyle/>
          <a:p>
            <a:r>
              <a:rPr lang="fi-FI" sz="2333" dirty="0"/>
              <a:t>Real world	       		         ToSIA data client </a:t>
            </a:r>
            <a:endParaRPr lang="en-GB" sz="2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0" y="1557356"/>
            <a:ext cx="6858000" cy="314303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rcRect t="-208" b="-104"/>
          <a:stretch>
            <a:fillRect/>
          </a:stretch>
        </p:blipFill>
        <p:spPr bwMode="auto">
          <a:xfrm>
            <a:off x="2857493" y="1964526"/>
            <a:ext cx="1488292" cy="188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1570" y="1815696"/>
            <a:ext cx="1964545" cy="22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9987" y="1170769"/>
            <a:ext cx="1428760" cy="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4823" y="2045770"/>
            <a:ext cx="1431381" cy="7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4822" y="2883270"/>
            <a:ext cx="1428995" cy="7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15"/>
          <p:cNvSpPr>
            <a:spLocks noChangeArrowheads="1"/>
          </p:cNvSpPr>
          <p:nvPr/>
        </p:nvSpPr>
        <p:spPr bwMode="auto">
          <a:xfrm rot="2700000">
            <a:off x="1130199" y="1933094"/>
            <a:ext cx="500503" cy="125678"/>
          </a:xfrm>
          <a:prstGeom prst="rightArrow">
            <a:avLst>
              <a:gd name="adj1" fmla="val 50000"/>
              <a:gd name="adj2" fmla="val 1194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 rot="7500000">
            <a:off x="1130199" y="2784171"/>
            <a:ext cx="500503" cy="125678"/>
          </a:xfrm>
          <a:prstGeom prst="rightArrow">
            <a:avLst>
              <a:gd name="adj1" fmla="val 50000"/>
              <a:gd name="adj2" fmla="val 1194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50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4823" y="3733270"/>
            <a:ext cx="1420813" cy="7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6"/>
          <p:cNvSpPr>
            <a:spLocks noChangeArrowheads="1"/>
          </p:cNvSpPr>
          <p:nvPr/>
        </p:nvSpPr>
        <p:spPr bwMode="auto">
          <a:xfrm rot="4144488">
            <a:off x="689027" y="3694477"/>
            <a:ext cx="493853" cy="120422"/>
          </a:xfrm>
          <a:prstGeom prst="rightArrow">
            <a:avLst>
              <a:gd name="adj1" fmla="val 50000"/>
              <a:gd name="adj2" fmla="val 1194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13" name="Notched Right Arrow 12"/>
          <p:cNvSpPr/>
          <p:nvPr/>
        </p:nvSpPr>
        <p:spPr>
          <a:xfrm>
            <a:off x="3329947" y="4157645"/>
            <a:ext cx="476253" cy="1984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616" y="409228"/>
            <a:ext cx="6720747" cy="1300144"/>
          </a:xfrm>
        </p:spPr>
        <p:txBody>
          <a:bodyPr>
            <a:noAutofit/>
          </a:bodyPr>
          <a:lstStyle/>
          <a:p>
            <a:pPr algn="r"/>
            <a:r>
              <a:rPr lang="en-GB" sz="2333" dirty="0"/>
              <a:t/>
            </a:r>
            <a:br>
              <a:rPr lang="en-GB" sz="2333" dirty="0"/>
            </a:br>
            <a:r>
              <a:rPr lang="en-GB" sz="2333" dirty="0"/>
              <a:t>Sustainability indicators linked with FWC processes</a:t>
            </a:r>
          </a:p>
        </p:txBody>
      </p:sp>
      <p:pic>
        <p:nvPicPr>
          <p:cNvPr id="21506" name="Picture 2" descr="C:\Marcus folder\User\Lindner\Projects\EFORWOOD\Module 1\ToSIA\FWC-symbol\Pyokinkulku_Lisasymbolit-RGB_SMALL-KORJATT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9600" y="1657367"/>
            <a:ext cx="4941128" cy="308638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0200" y="3546522"/>
            <a:ext cx="1672780" cy="119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252"/>
            <a:ext cx="3660407" cy="3671119"/>
          </a:xfrm>
        </p:spPr>
        <p:txBody>
          <a:bodyPr/>
          <a:lstStyle/>
          <a:p>
            <a:r>
              <a:rPr lang="fi-FI" sz="2333" dirty="0"/>
              <a:t>Simple FWC</a:t>
            </a:r>
            <a:r>
              <a:rPr lang="fi-FI" sz="3000" dirty="0"/>
              <a:t/>
            </a:r>
            <a:br>
              <a:rPr lang="fi-FI" sz="3000" dirty="0"/>
            </a:br>
            <a:r>
              <a:rPr lang="fi-FI" sz="1500" dirty="0"/>
              <a:t/>
            </a:r>
            <a:br>
              <a:rPr lang="fi-FI" sz="1500" dirty="0"/>
            </a:br>
            <a:r>
              <a:rPr lang="fi-FI" sz="1500" dirty="0"/>
              <a:t/>
            </a:r>
            <a:br>
              <a:rPr lang="fi-FI" sz="1500" dirty="0"/>
            </a:br>
            <a:r>
              <a:rPr lang="fi-FI" sz="1500" dirty="0"/>
              <a:t>Self-production </a:t>
            </a:r>
            <a:br>
              <a:rPr lang="fi-FI" sz="1500" dirty="0"/>
            </a:br>
            <a:r>
              <a:rPr lang="fi-FI" sz="1500" dirty="0"/>
              <a:t>or purchase of timber </a:t>
            </a:r>
            <a:br>
              <a:rPr lang="fi-FI" sz="1500" dirty="0"/>
            </a:br>
            <a:r>
              <a:rPr lang="fi-FI" sz="1500" dirty="0"/>
              <a:t>for recreational private use</a:t>
            </a:r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476" t="27951" r="49409" b="5901"/>
          <a:stretch/>
        </p:blipFill>
        <p:spPr>
          <a:xfrm>
            <a:off x="2945904" y="913284"/>
            <a:ext cx="4380487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er_0403_20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355" y="625252"/>
            <a:ext cx="6716029" cy="4380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9" y="2929508"/>
            <a:ext cx="1428667" cy="20926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333" b="1" dirty="0">
                <a:solidFill>
                  <a:srgbClr val="008C69"/>
                </a:solidFill>
                <a:latin typeface="Palatino" pitchFamily="18" charset="0"/>
                <a:ea typeface="+mj-ea"/>
                <a:cs typeface="+mj-cs"/>
              </a:rPr>
              <a:t>Case study IBERIA:</a:t>
            </a:r>
          </a:p>
          <a:p>
            <a:pPr algn="ctr"/>
            <a:r>
              <a:rPr lang="fi-FI" sz="1500" b="1" dirty="0">
                <a:solidFill>
                  <a:srgbClr val="008C69"/>
                </a:solidFill>
                <a:latin typeface="Palatino" pitchFamily="18" charset="0"/>
                <a:ea typeface="+mj-ea"/>
                <a:cs typeface="+mj-cs"/>
              </a:rPr>
              <a:t>Pulp and paper consumption driven</a:t>
            </a:r>
            <a:endParaRPr lang="en-GB" sz="1500" b="1" dirty="0">
              <a:solidFill>
                <a:srgbClr val="008C69"/>
              </a:solidFill>
              <a:latin typeface="Palatin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89CB4359548541A199BC96BDA858A9" ma:contentTypeVersion="0" ma:contentTypeDescription="Create a new document." ma:contentTypeScope="" ma:versionID="4b49f62a9e34d854371aa05281dd246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EAD643-1D5D-427D-B228-A3C90B677648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233B9CB-6996-4603-BDEB-862F42A71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25CBCB-0768-46E9-8524-E6588432A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Benutzerdefiniert</PresentationFormat>
  <Paragraphs>175</Paragraphs>
  <Slides>23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Palatino</vt:lpstr>
      <vt:lpstr>Verdana</vt:lpstr>
      <vt:lpstr>Wingdings</vt:lpstr>
      <vt:lpstr>Default Design</vt:lpstr>
      <vt:lpstr>PowerPoint-Präsentation</vt:lpstr>
      <vt:lpstr>Systematic Sustainability Impact Assessment approach by (To)SIA </vt:lpstr>
      <vt:lpstr>PowerPoint-Präsentation</vt:lpstr>
      <vt:lpstr>Systematic framework for ex-ante assessments</vt:lpstr>
      <vt:lpstr>ToSIA workflow</vt:lpstr>
      <vt:lpstr>Real world                   ToSIA data client </vt:lpstr>
      <vt:lpstr> Sustainability indicators linked with FWC processes</vt:lpstr>
      <vt:lpstr>Simple FWC   Self-production  or purchase of timber  for recreational private use</vt:lpstr>
      <vt:lpstr>PowerPoint-Präsentation</vt:lpstr>
      <vt:lpstr>Case study Baden-Württemberg. A regional study</vt:lpstr>
      <vt:lpstr>Indicators in ToSIA (so far)</vt:lpstr>
      <vt:lpstr>PowerPoint-Präsentation</vt:lpstr>
      <vt:lpstr>Sustainability impacts are compared  between a baseline and scenarios </vt:lpstr>
      <vt:lpstr>Examples of ToSIA applications:</vt:lpstr>
      <vt:lpstr>North Karelian Bioenergy study: replacing all fossil fuel for heating with forest energy</vt:lpstr>
      <vt:lpstr>TMUG – ToSIA Management and user group</vt:lpstr>
      <vt:lpstr>Did you get curious about ToSIA?</vt:lpstr>
      <vt:lpstr>ToSIA perspectives and user benefits (1)</vt:lpstr>
      <vt:lpstr>PowerPoint-Präsentation</vt:lpstr>
      <vt:lpstr>PowerPoint-Präsentation</vt:lpstr>
      <vt:lpstr>PowerPoint-Präsentation</vt:lpstr>
      <vt:lpstr>PowerPoint-Präsentation</vt:lpstr>
      <vt:lpstr>Northern ToSIA Scottish Case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Satu Ikonen-Williams</dc:creator>
  <cp:lastModifiedBy>JS</cp:lastModifiedBy>
  <cp:revision>91</cp:revision>
  <dcterms:created xsi:type="dcterms:W3CDTF">2012-01-23T12:40:09Z</dcterms:created>
  <dcterms:modified xsi:type="dcterms:W3CDTF">2016-09-20T23:13:50Z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0x0101009389CB4359548541A199BC96BDA858A9</vt:lpwstr>
  </property>
</Properties>
</file>