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0" r:id="rId3"/>
    <p:sldId id="261" r:id="rId4"/>
    <p:sldId id="273" r:id="rId5"/>
    <p:sldId id="274" r:id="rId6"/>
    <p:sldId id="275" r:id="rId7"/>
    <p:sldId id="295" r:id="rId8"/>
    <p:sldId id="280" r:id="rId9"/>
    <p:sldId id="281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7" r:id="rId18"/>
    <p:sldId id="298" r:id="rId19"/>
    <p:sldId id="299" r:id="rId20"/>
    <p:sldId id="300" r:id="rId21"/>
    <p:sldId id="301" r:id="rId22"/>
    <p:sldId id="302" r:id="rId23"/>
    <p:sldId id="291" r:id="rId24"/>
    <p:sldId id="292" r:id="rId25"/>
    <p:sldId id="293" r:id="rId26"/>
    <p:sldId id="282" r:id="rId27"/>
    <p:sldId id="26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57" d="100"/>
          <a:sy n="57" d="100"/>
        </p:scale>
        <p:origin x="-224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8BDC0-D11F-48B2-A6AD-44127D9D7A98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E8459-655B-499E-9DFD-1B93E8ADF7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02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1DA8FD-0060-42D8-84F6-B81C3B1B40D8}" type="slidenum">
              <a:rPr lang="sv-S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sv-SE" altLang="en-US" dirty="0" smtClean="0"/>
              <a:t>50 </a:t>
            </a:r>
            <a:r>
              <a:rPr lang="sv-SE" altLang="en-US" dirty="0" err="1" smtClean="0"/>
              <a:t>mtoe</a:t>
            </a:r>
            <a:r>
              <a:rPr lang="sv-SE" altLang="en-US" dirty="0" smtClean="0"/>
              <a:t> = ca 2 Ej</a:t>
            </a:r>
          </a:p>
          <a:p>
            <a:pPr>
              <a:spcBef>
                <a:spcPct val="0"/>
              </a:spcBef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Million Tons of Oil Equivalent</a:t>
            </a:r>
            <a:endParaRPr lang="sv-S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4811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656917-DF60-49B2-BEC6-7CC5BCE64D4B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en-US" smtClean="0"/>
              <a:t>Planted near natural deciduous forest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364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656917-DF60-49B2-BEC6-7CC5BCE64D4B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sv-SE" altLang="en-US" smtClean="0"/>
              <a:t>Planted near natural deciduous forest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6162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5482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5B4695-2D64-409B-BDE7-569D74539043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214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0B2A871-F776-415A-99F8-5B73F890E11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sv-SE" altLang="en-US" smtClean="0"/>
          </a:p>
        </p:txBody>
      </p:sp>
    </p:spTree>
    <p:extLst>
      <p:ext uri="{BB962C8B-B14F-4D97-AF65-F5344CB8AC3E}">
        <p14:creationId xmlns:p14="http://schemas.microsoft.com/office/powerpoint/2010/main" val="178247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>
              <a:latin typeface="Arial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2BEAF1-7B9A-4040-982F-A41DA5D6BDFE}" type="slidenum">
              <a:rPr lang="de-DE" smtClean="0">
                <a:latin typeface="Arial" pitchFamily="34" charset="0"/>
              </a:rPr>
              <a:pPr/>
              <a:t>23</a:t>
            </a:fld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33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5807E-D6E5-4695-9524-4C6D9CF58539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445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15807E-D6E5-4695-9524-4C6D9CF58539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627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4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73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5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19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3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1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5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0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20598-F8CF-4DA1-BD2E-1D2DF94C5163}" type="datetimeFigureOut">
              <a:rPr lang="en-US" smtClean="0"/>
              <a:t>16-09-21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0A213-1F17-4FA2-8B6E-E42AC160E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jpeg"/><Relationship Id="rId5" Type="http://schemas.openxmlformats.org/officeDocument/2006/relationships/image" Target="../media/image10.emf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4" Type="http://schemas.openxmlformats.org/officeDocument/2006/relationships/image" Target="../media/image35.tif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470025"/>
          </a:xfrm>
        </p:spPr>
        <p:txBody>
          <a:bodyPr/>
          <a:lstStyle/>
          <a:p>
            <a:r>
              <a:rPr lang="en-US" b="1" dirty="0"/>
              <a:t>Environmental effects of integrating SRC into landscapes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Ioannis Dimitriou</a:t>
            </a:r>
          </a:p>
          <a:p>
            <a:r>
              <a:rPr lang="sv-SE" dirty="0" smtClean="0"/>
              <a:t>Blas Mola-Yudego</a:t>
            </a:r>
            <a:endParaRPr 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6324600"/>
            <a:ext cx="8077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</a:pPr>
            <a:r>
              <a:rPr lang="sv-SE" altLang="en-US" sz="1100" b="1" dirty="0" smtClean="0"/>
              <a:t>Swedish University </a:t>
            </a:r>
            <a:r>
              <a:rPr lang="sv-SE" altLang="en-US" sz="1100" b="1" dirty="0" err="1" smtClean="0"/>
              <a:t>of</a:t>
            </a:r>
            <a:r>
              <a:rPr lang="sv-SE" altLang="en-US" sz="1100" b="1" dirty="0" smtClean="0"/>
              <a:t> Agricultural Sciences, Dep. </a:t>
            </a:r>
            <a:r>
              <a:rPr lang="sv-SE" altLang="en-US" sz="1100" b="1" dirty="0" err="1" smtClean="0"/>
              <a:t>of</a:t>
            </a:r>
            <a:r>
              <a:rPr lang="sv-SE" altLang="en-US" sz="1100" b="1" dirty="0" smtClean="0"/>
              <a:t> </a:t>
            </a:r>
            <a:r>
              <a:rPr lang="sv-SE" altLang="en-US" sz="1100" b="1" dirty="0" err="1" smtClean="0"/>
              <a:t>Crop</a:t>
            </a:r>
            <a:r>
              <a:rPr lang="sv-SE" altLang="en-US" sz="1100" b="1" dirty="0" smtClean="0"/>
              <a:t> </a:t>
            </a:r>
            <a:r>
              <a:rPr lang="sv-SE" altLang="en-US" sz="1100" b="1" dirty="0" err="1" smtClean="0"/>
              <a:t>Production</a:t>
            </a:r>
            <a:r>
              <a:rPr lang="sv-SE" altLang="en-US" sz="1100" b="1" dirty="0" smtClean="0"/>
              <a:t> </a:t>
            </a:r>
            <a:r>
              <a:rPr lang="sv-SE" altLang="en-US" sz="1100" b="1" dirty="0" err="1" smtClean="0"/>
              <a:t>Ecology</a:t>
            </a:r>
            <a:r>
              <a:rPr lang="sv-SE" altLang="en-US" sz="1100" b="1" dirty="0" smtClean="0"/>
              <a:t>  </a:t>
            </a:r>
          </a:p>
          <a:p>
            <a:pPr algn="l">
              <a:lnSpc>
                <a:spcPct val="80000"/>
              </a:lnSpc>
            </a:pPr>
            <a:r>
              <a:rPr lang="en-US" altLang="en-US" sz="1100" b="1" dirty="0"/>
              <a:t>J</a:t>
            </a:r>
            <a:r>
              <a:rPr lang="en-US" altLang="en-US" sz="1100" b="1" dirty="0" smtClean="0"/>
              <a:t>oint workshop IEA Bioenergy – </a:t>
            </a:r>
            <a:r>
              <a:rPr lang="en-US" altLang="en-US" sz="1100" b="1" dirty="0" err="1" smtClean="0"/>
              <a:t>BiofuelNet</a:t>
            </a:r>
            <a:r>
              <a:rPr lang="en-US" altLang="en-US" sz="1100" b="1" dirty="0" smtClean="0"/>
              <a:t>: Landscape Management and Design for Bioenergy and the </a:t>
            </a:r>
            <a:r>
              <a:rPr lang="en-US" altLang="en-US" sz="1100" b="1" dirty="0" err="1" smtClean="0"/>
              <a:t>Bioeconomy</a:t>
            </a:r>
            <a:endParaRPr lang="en-US" altLang="en-US" sz="1100" b="1" dirty="0" smtClean="0"/>
          </a:p>
          <a:p>
            <a:pPr algn="l">
              <a:lnSpc>
                <a:spcPct val="80000"/>
              </a:lnSpc>
            </a:pPr>
            <a:r>
              <a:rPr lang="sv-SE" altLang="en-US" sz="1100" b="1" dirty="0" smtClean="0"/>
              <a:t>21/9/2016, Vancouver, BC, Canada </a:t>
            </a:r>
            <a:endParaRPr lang="en-US" altLang="en-US" sz="1100" b="1" dirty="0"/>
          </a:p>
        </p:txBody>
      </p:sp>
      <p:pic>
        <p:nvPicPr>
          <p:cNvPr id="5" name="Picture 5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458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Nutrient</a:t>
            </a:r>
            <a:r>
              <a:rPr lang="sv-SE" dirty="0" smtClean="0"/>
              <a:t> </a:t>
            </a:r>
            <a:r>
              <a:rPr lang="sv-SE" dirty="0" err="1" smtClean="0"/>
              <a:t>leaching</a:t>
            </a:r>
            <a:endParaRPr lang="en-US" dirty="0"/>
          </a:p>
        </p:txBody>
      </p:sp>
      <p:pic>
        <p:nvPicPr>
          <p:cNvPr id="4" name="Picture 7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4788024" cy="332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\\storage.slu.se\Home$\jandim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485" y="2636912"/>
            <a:ext cx="2285054" cy="15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247900"/>
            <a:ext cx="46672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\\storage.slu.se\Home$\jandim\Desktop\Capture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67" y="2852936"/>
            <a:ext cx="2227333" cy="156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2" y="5631631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Means, averages </a:t>
            </a:r>
            <a:r>
              <a:rPr lang="en-US" sz="1200" dirty="0"/>
              <a:t>and standard errors of NO3–N and PO4–P </a:t>
            </a:r>
            <a:r>
              <a:rPr lang="en-US" sz="1200" dirty="0" smtClean="0"/>
              <a:t>concentrations in </a:t>
            </a:r>
            <a:r>
              <a:rPr lang="en-US" sz="1200" dirty="0"/>
              <a:t>the groundwater of </a:t>
            </a:r>
            <a:r>
              <a:rPr lang="en-US" sz="1200" dirty="0" smtClean="0"/>
              <a:t>willow short </a:t>
            </a:r>
            <a:r>
              <a:rPr lang="en-US" sz="1200" dirty="0"/>
              <a:t>rotation coppice (SRC) </a:t>
            </a:r>
            <a:r>
              <a:rPr lang="en-US" sz="1200" dirty="0" smtClean="0"/>
              <a:t>plantations and reference fields (Dimitriou et al, 2012 - </a:t>
            </a:r>
            <a:r>
              <a:rPr lang="en-GB" altLang="en-US" sz="1200" dirty="0">
                <a:ea typeface="Calibri" pitchFamily="34" charset="0"/>
                <a:cs typeface="Times New Roman" pitchFamily="18" charset="0"/>
              </a:rPr>
              <a:t>Bioenergy </a:t>
            </a:r>
            <a:r>
              <a:rPr lang="en-GB" altLang="en-US" sz="1200" dirty="0" smtClean="0">
                <a:ea typeface="Calibri" pitchFamily="34" charset="0"/>
                <a:cs typeface="Times New Roman" pitchFamily="18" charset="0"/>
              </a:rPr>
              <a:t>Research)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19742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9" descr="Arten_Areal_neu_Helsinki.t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658720"/>
            <a:ext cx="4557702" cy="258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Untertitel 2"/>
          <p:cNvSpPr>
            <a:spLocks noGrp="1"/>
          </p:cNvSpPr>
          <p:nvPr>
            <p:ph type="subTitle" idx="1"/>
          </p:nvPr>
        </p:nvSpPr>
        <p:spPr>
          <a:xfrm>
            <a:off x="251520" y="1268413"/>
            <a:ext cx="8856662" cy="2016125"/>
          </a:xfrm>
        </p:spPr>
        <p:txBody>
          <a:bodyPr>
            <a:normAutofit lnSpcReduction="10000"/>
          </a:bodyPr>
          <a:lstStyle/>
          <a:p>
            <a:pPr marL="357188" indent="-357188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Higher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species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number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ln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in SRC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fields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than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arable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lands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(A), German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mixed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forests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Fm_D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and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coniferous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forests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Fc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</a:p>
          <a:p>
            <a:pPr marL="357188" indent="-357188" algn="l" eaLnBrk="1" hangingPunct="1">
              <a:lnSpc>
                <a:spcPct val="90000"/>
              </a:lnSpc>
              <a:buFont typeface="Arial" pitchFamily="34" charset="0"/>
              <a:buChar char="•"/>
            </a:pPr>
            <a:endParaRPr lang="de-DE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57188" indent="-357188" algn="l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Lower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species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number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ln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 in SRC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fields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than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Swedish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mixed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forests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Fm_S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28625" y="1052513"/>
            <a:ext cx="5786438" cy="0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457200" y="333375"/>
            <a:ext cx="8229600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err="1">
                <a:ea typeface="+mj-ea"/>
                <a:cs typeface="Arial" charset="0"/>
              </a:rPr>
              <a:t>Results</a:t>
            </a:r>
            <a:endParaRPr lang="de-DE" sz="3600" dirty="0">
              <a:ea typeface="+mj-ea"/>
              <a:cs typeface="Arial" charset="0"/>
            </a:endParaRPr>
          </a:p>
        </p:txBody>
      </p:sp>
      <p:pic>
        <p:nvPicPr>
          <p:cNvPr id="819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107950"/>
            <a:ext cx="280828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251520" y="3521075"/>
            <a:ext cx="2519511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7188" indent="-357188">
              <a:buFont typeface="Arial" pitchFamily="34" charset="0"/>
              <a:buChar char="•"/>
            </a:pPr>
            <a:r>
              <a:rPr lang="en-US" sz="2400" dirty="0"/>
              <a:t>Even small SRC areas </a:t>
            </a:r>
            <a:r>
              <a:rPr lang="en-US" sz="2400" dirty="0" smtClean="0"/>
              <a:t>had </a:t>
            </a:r>
            <a:r>
              <a:rPr lang="en-US" sz="2400" dirty="0"/>
              <a:t>high species numbers</a:t>
            </a:r>
          </a:p>
          <a:p>
            <a:pPr marL="357188" indent="-357188">
              <a:buFont typeface="Wingdings" pitchFamily="2" charset="2"/>
              <a:buChar char="Ø"/>
            </a:pPr>
            <a:endParaRPr lang="en-US" sz="2400" dirty="0"/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8604448" y="3356992"/>
            <a:ext cx="468312" cy="0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/>
          <p:cNvSpPr/>
          <p:nvPr/>
        </p:nvSpPr>
        <p:spPr>
          <a:xfrm>
            <a:off x="5796136" y="6488668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sz="1600" dirty="0" smtClean="0"/>
              <a:t>Baum S, </a:t>
            </a:r>
            <a:r>
              <a:rPr lang="en-GB" sz="1600" dirty="0" err="1" smtClean="0"/>
              <a:t>Bolte</a:t>
            </a:r>
            <a:r>
              <a:rPr lang="en-GB" sz="1600" dirty="0" smtClean="0"/>
              <a:t> A, Weih M (2012)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3716392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Untertitel 2"/>
          <p:cNvSpPr>
            <a:spLocks noGrp="1"/>
          </p:cNvSpPr>
          <p:nvPr>
            <p:ph type="subTitle" idx="1"/>
          </p:nvPr>
        </p:nvSpPr>
        <p:spPr>
          <a:xfrm>
            <a:off x="468313" y="1268413"/>
            <a:ext cx="8675687" cy="1368425"/>
          </a:xfrm>
        </p:spPr>
        <p:txBody>
          <a:bodyPr/>
          <a:lstStyle/>
          <a:p>
            <a:pPr marL="361950" indent="-361950" algn="l" eaLnBrk="1" hangingPunct="1">
              <a:buFont typeface="Arial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Species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habitat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preferences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were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most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balanced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in SRC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fields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33%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grassland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24% ruderal and 15%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woodland</a:t>
            </a:r>
            <a:r>
              <a:rPr lang="de-DE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species</a:t>
            </a:r>
            <a:endParaRPr lang="de-DE" sz="2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61950" indent="-361950" algn="l" eaLnBrk="1" hangingPunct="1"/>
            <a:endParaRPr lang="de-DE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61950" indent="-361950" algn="l" eaLnBrk="1" hangingPunct="1"/>
            <a:endParaRPr lang="de-DE" sz="2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L="361950" indent="-361950" algn="l" eaLnBrk="1" hangingPunct="1"/>
            <a:endParaRPr lang="en-GB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428625" y="1052513"/>
            <a:ext cx="5786438" cy="0"/>
          </a:xfrm>
          <a:prstGeom prst="line">
            <a:avLst/>
          </a:prstGeom>
          <a:ln w="38100" cap="rnd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el 1"/>
          <p:cNvSpPr txBox="1">
            <a:spLocks/>
          </p:cNvSpPr>
          <p:nvPr/>
        </p:nvSpPr>
        <p:spPr>
          <a:xfrm>
            <a:off x="457200" y="333375"/>
            <a:ext cx="8229600" cy="7921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sz="3600" dirty="0" err="1">
                <a:ea typeface="+mj-ea"/>
                <a:cs typeface="Arial" charset="0"/>
              </a:rPr>
              <a:t>Results</a:t>
            </a:r>
            <a:endParaRPr lang="de-DE" sz="3600" dirty="0">
              <a:ea typeface="+mj-ea"/>
              <a:cs typeface="Arial" charset="0"/>
            </a:endParaRPr>
          </a:p>
        </p:txBody>
      </p:sp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107950"/>
            <a:ext cx="2808287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feld 9"/>
          <p:cNvSpPr txBox="1">
            <a:spLocks noChangeArrowheads="1"/>
          </p:cNvSpPr>
          <p:nvPr/>
        </p:nvSpPr>
        <p:spPr bwMode="auto">
          <a:xfrm>
            <a:off x="468313" y="2374900"/>
            <a:ext cx="31670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de-DE" sz="2400" dirty="0" smtClean="0"/>
              <a:t>Other </a:t>
            </a:r>
            <a:r>
              <a:rPr lang="de-DE" sz="2400" dirty="0" err="1"/>
              <a:t>land</a:t>
            </a:r>
            <a:r>
              <a:rPr lang="de-DE" sz="2400" dirty="0"/>
              <a:t> </a:t>
            </a:r>
            <a:r>
              <a:rPr lang="de-DE" sz="2400" dirty="0" err="1"/>
              <a:t>uses</a:t>
            </a:r>
            <a:r>
              <a:rPr lang="de-DE" sz="2400" dirty="0"/>
              <a:t>: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pronounced</a:t>
            </a:r>
            <a:r>
              <a:rPr lang="de-DE" sz="2400" dirty="0"/>
              <a:t> </a:t>
            </a:r>
            <a:r>
              <a:rPr lang="de-DE" sz="2400" dirty="0" err="1"/>
              <a:t>focus</a:t>
            </a:r>
            <a:r>
              <a:rPr lang="de-DE" sz="2400" dirty="0"/>
              <a:t> on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habitat</a:t>
            </a:r>
            <a:r>
              <a:rPr lang="de-DE" sz="2400" dirty="0"/>
              <a:t> </a:t>
            </a:r>
            <a:r>
              <a:rPr lang="de-DE" sz="2400" dirty="0" err="1"/>
              <a:t>preference</a:t>
            </a:r>
            <a:r>
              <a:rPr lang="de-DE" sz="2400" dirty="0"/>
              <a:t> </a:t>
            </a:r>
            <a:r>
              <a:rPr lang="de-DE" sz="2400" dirty="0" err="1" smtClean="0"/>
              <a:t>types</a:t>
            </a:r>
            <a:endParaRPr lang="de-DE" sz="2400" dirty="0" smtClean="0"/>
          </a:p>
          <a:p>
            <a:pPr marL="361950" indent="-361950">
              <a:buFont typeface="Arial" pitchFamily="34" charset="0"/>
              <a:buChar char="•"/>
            </a:pPr>
            <a:endParaRPr lang="de-DE" sz="2400" dirty="0" smtClean="0"/>
          </a:p>
          <a:p>
            <a:pPr marL="361950" indent="-361950">
              <a:buFont typeface="Arial" pitchFamily="34" charset="0"/>
              <a:buChar char="•"/>
            </a:pPr>
            <a:r>
              <a:rPr lang="de-DE" sz="2400" dirty="0" err="1" smtClean="0"/>
              <a:t>Similarity</a:t>
            </a:r>
            <a:r>
              <a:rPr lang="de-DE" sz="2400" dirty="0" smtClean="0"/>
              <a:t> </a:t>
            </a:r>
            <a:r>
              <a:rPr lang="de-DE" sz="2400" dirty="0" err="1" smtClean="0"/>
              <a:t>highest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grasslands</a:t>
            </a:r>
            <a:endParaRPr lang="de-DE" sz="2400" dirty="0"/>
          </a:p>
        </p:txBody>
      </p:sp>
      <p:sp>
        <p:nvSpPr>
          <p:cNvPr id="10247" name="Rectangle 9"/>
          <p:cNvSpPr>
            <a:spLocks noChangeArrowheads="1"/>
          </p:cNvSpPr>
          <p:nvPr/>
        </p:nvSpPr>
        <p:spPr bwMode="auto">
          <a:xfrm>
            <a:off x="3492500" y="5661248"/>
            <a:ext cx="56515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sz="1600" dirty="0"/>
              <a:t>a=arable field, g=grassland, r=ruderal, w=woodland species, x=indifferent, ns: not stated.</a:t>
            </a:r>
          </a:p>
          <a:p>
            <a:pPr eaLnBrk="0" hangingPunct="0"/>
            <a:r>
              <a:rPr lang="en-US" sz="1600" dirty="0"/>
              <a:t>Based on coarse habitat preferences according to Ellenberg et al. (2001) 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3419475" y="2132856"/>
            <a:ext cx="5681663" cy="3617912"/>
            <a:chOff x="3419475" y="2132856"/>
            <a:chExt cx="5681663" cy="3617912"/>
          </a:xfrm>
        </p:grpSpPr>
        <p:pic>
          <p:nvPicPr>
            <p:cNvPr id="10248" name="Grafik 12" descr="Habitat types_Ellenberg.t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19475" y="2132856"/>
              <a:ext cx="5681663" cy="3617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Abgerundetes Rechteck 8"/>
            <p:cNvSpPr/>
            <p:nvPr/>
          </p:nvSpPr>
          <p:spPr bwMode="auto">
            <a:xfrm>
              <a:off x="8353425" y="2204864"/>
              <a:ext cx="682625" cy="3024188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4800"/>
            </a:p>
          </p:txBody>
        </p:sp>
      </p:grpSp>
      <p:sp>
        <p:nvSpPr>
          <p:cNvPr id="12" name="Rechteck 11"/>
          <p:cNvSpPr/>
          <p:nvPr/>
        </p:nvSpPr>
        <p:spPr>
          <a:xfrm>
            <a:off x="5796136" y="6488668"/>
            <a:ext cx="33478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</a:pPr>
            <a:r>
              <a:rPr lang="en-GB" sz="1600" dirty="0" smtClean="0"/>
              <a:t>Baum S, </a:t>
            </a:r>
            <a:r>
              <a:rPr lang="en-GB" sz="1600" dirty="0" err="1" smtClean="0"/>
              <a:t>Bolte</a:t>
            </a:r>
            <a:r>
              <a:rPr lang="en-GB" sz="1600" dirty="0" smtClean="0"/>
              <a:t> A, </a:t>
            </a:r>
            <a:r>
              <a:rPr lang="en-GB" sz="1600" dirty="0" err="1" smtClean="0"/>
              <a:t>Weih</a:t>
            </a:r>
            <a:r>
              <a:rPr lang="en-GB" sz="1600" dirty="0" smtClean="0"/>
              <a:t> M (2012a)</a:t>
            </a: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16204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87338"/>
            <a:ext cx="23399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749550"/>
            <a:ext cx="2284413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17850" y="4797425"/>
            <a:ext cx="2328863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3925" y="2708275"/>
            <a:ext cx="21320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3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6738" y="2708275"/>
            <a:ext cx="235108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516216" y="6093296"/>
            <a:ext cx="251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In Langeveld et al., 2012 </a:t>
            </a:r>
          </a:p>
          <a:p>
            <a:r>
              <a:rPr lang="sv-SE" dirty="0" smtClean="0"/>
              <a:t>(Bioenergy Research)</a:t>
            </a:r>
            <a:endParaRPr lang="sv-SE" dirty="0"/>
          </a:p>
        </p:txBody>
      </p:sp>
      <p:sp>
        <p:nvSpPr>
          <p:cNvPr id="10" name="Oval 9"/>
          <p:cNvSpPr/>
          <p:nvPr/>
        </p:nvSpPr>
        <p:spPr>
          <a:xfrm>
            <a:off x="5508104" y="2204864"/>
            <a:ext cx="3168352" cy="288032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Oval 11"/>
          <p:cNvSpPr/>
          <p:nvPr/>
        </p:nvSpPr>
        <p:spPr>
          <a:xfrm>
            <a:off x="2843808" y="4221088"/>
            <a:ext cx="3168352" cy="288032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Oval 9"/>
          <p:cNvSpPr/>
          <p:nvPr/>
        </p:nvSpPr>
        <p:spPr>
          <a:xfrm>
            <a:off x="2698105" y="-184447"/>
            <a:ext cx="3168352" cy="2880320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346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20780"/>
            <a:ext cx="6092678" cy="514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lulogoT_eng_15cm_gron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643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51437"/>
            <a:ext cx="6375561" cy="5097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lulogoT_eng_15cm_gron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185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495024" cy="537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4054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1026" descr="G:\ABEV\Presentationer Föredrag\miljö\karta4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-323850"/>
            <a:ext cx="10250488" cy="750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3" name="Picture 1027" descr="G:\ENA Energi AB\100 Övrig administration\Logga\Ena Energi pms bäst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6975"/>
            <a:ext cx="1195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0254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76200" y="6324600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en-US" sz="1200"/>
              <a:t>Dr. Ioannis Dimitriou, SLU (Swedish University of Agricultural Sciences), Dep. of Crop Production Ecology.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v-SE" altLang="en-US" sz="1200"/>
              <a:t>PhD course ”Production of Biomass for Energy – quantity and quality aspects”, Ecology building, Uppsala, Sweden. </a:t>
            </a:r>
            <a:endParaRPr lang="en-US" altLang="en-US" sz="1200"/>
          </a:p>
        </p:txBody>
      </p:sp>
      <p:pic>
        <p:nvPicPr>
          <p:cNvPr id="91141" name="Picture 5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912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2" name="Picture 6" descr="Kurth_Buff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21"/>
          <a:stretch>
            <a:fillRect/>
          </a:stretch>
        </p:blipFill>
        <p:spPr bwMode="auto">
          <a:xfrm>
            <a:off x="0" y="0"/>
            <a:ext cx="9372600" cy="699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395953"/>
            <a:ext cx="8352928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200" dirty="0"/>
              <a:t>Riparian </a:t>
            </a:r>
            <a:r>
              <a:rPr lang="en-GB" sz="3200" dirty="0" smtClean="0"/>
              <a:t>buffer zones  and bioenergy production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574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IMGP2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1"/>
          <a:stretch>
            <a:fillRect/>
          </a:stretch>
        </p:blipFill>
        <p:spPr bwMode="auto">
          <a:xfrm>
            <a:off x="0" y="-152400"/>
            <a:ext cx="107442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267200" y="2133600"/>
            <a:ext cx="2765425" cy="366713"/>
          </a:xfrm>
          <a:prstGeom prst="rect">
            <a:avLst/>
          </a:prstGeom>
          <a:solidFill>
            <a:srgbClr val="FFFF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b="1">
                <a:solidFill>
                  <a:srgbClr val="FFFF00"/>
                </a:solidFill>
                <a:latin typeface="Times" pitchFamily="18" charset="0"/>
              </a:rPr>
              <a:t>Wastewater storage ponds</a:t>
            </a:r>
            <a:endParaRPr lang="en-GB" altLang="en-US" sz="1800" b="1">
              <a:solidFill>
                <a:srgbClr val="FFFF00"/>
              </a:solidFill>
              <a:latin typeface="Times" pitchFamily="18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 rot="-1221212">
            <a:off x="1968500" y="1371600"/>
            <a:ext cx="2755900" cy="366713"/>
          </a:xfrm>
          <a:prstGeom prst="rect">
            <a:avLst/>
          </a:prstGeom>
          <a:solidFill>
            <a:srgbClr val="FFFFC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1800" b="1">
                <a:solidFill>
                  <a:srgbClr val="FFFF00"/>
                </a:solidFill>
                <a:latin typeface="Times" pitchFamily="18" charset="0"/>
              </a:rPr>
              <a:t>SRWC plantations (76 ha)</a:t>
            </a: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H="1" flipV="1">
            <a:off x="1219200" y="1536700"/>
            <a:ext cx="1152525" cy="2159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4114800" y="1473200"/>
            <a:ext cx="1357313" cy="1270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2268538" y="3276600"/>
            <a:ext cx="2378075" cy="641350"/>
          </a:xfrm>
          <a:prstGeom prst="rect">
            <a:avLst/>
          </a:prstGeom>
          <a:solidFill>
            <a:srgbClr val="C0C0C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v-SE" altLang="en-US" sz="1800" b="1">
                <a:solidFill>
                  <a:srgbClr val="FFFF00"/>
                </a:solidFill>
                <a:latin typeface="Times" pitchFamily="18" charset="0"/>
              </a:rPr>
              <a:t>Wastewater treatment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v-SE" altLang="en-US" sz="1800" b="1">
                <a:solidFill>
                  <a:srgbClr val="FFFF00"/>
                </a:solidFill>
                <a:latin typeface="Times" pitchFamily="18" charset="0"/>
              </a:rPr>
              <a:t>plant (20000 pe)</a:t>
            </a:r>
            <a:r>
              <a:rPr lang="sv-SE" altLang="en-US" sz="1800">
                <a:latin typeface="Times" pitchFamily="18" charset="0"/>
              </a:rPr>
              <a:t> </a:t>
            </a:r>
          </a:p>
        </p:txBody>
      </p:sp>
      <p:pic>
        <p:nvPicPr>
          <p:cNvPr id="32776" name="Picture 8" descr="Enkopingvaer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9"/>
          <a:stretch>
            <a:fillRect/>
          </a:stretch>
        </p:blipFill>
        <p:spPr bwMode="auto">
          <a:xfrm>
            <a:off x="5516563" y="4622800"/>
            <a:ext cx="3627437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59632" y="118373"/>
            <a:ext cx="684076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GB" sz="3600" dirty="0" smtClean="0"/>
              <a:t>Wastewater treatment in </a:t>
            </a:r>
            <a:r>
              <a:rPr lang="en-GB" sz="3600" dirty="0" err="1" smtClean="0"/>
              <a:t>Enköping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9712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32772" grpId="0" animBg="1"/>
      <p:bldP spid="32773" grpId="0" animBg="1"/>
      <p:bldP spid="32774" grpId="0" animBg="1"/>
      <p:bldP spid="327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pic>
        <p:nvPicPr>
          <p:cNvPr id="5124" name="Picture 2" descr="Sverige Corine_218 d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8" t="2112" r="39774" b="7179"/>
          <a:stretch>
            <a:fillRect/>
          </a:stretch>
        </p:blipFill>
        <p:spPr bwMode="auto">
          <a:xfrm>
            <a:off x="2624138" y="0"/>
            <a:ext cx="37004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ulogoT_eng_15cm_gronr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86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Soil salinization management</a:t>
            </a:r>
            <a:endParaRPr lang="en-GB" sz="4000" dirty="0"/>
          </a:p>
        </p:txBody>
      </p:sp>
      <p:sp>
        <p:nvSpPr>
          <p:cNvPr id="7" name="Rectangle 6"/>
          <p:cNvSpPr/>
          <p:nvPr/>
        </p:nvSpPr>
        <p:spPr>
          <a:xfrm>
            <a:off x="457200" y="5085184"/>
            <a:ext cx="6275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dirty="0" smtClean="0"/>
              <a:t>Oil </a:t>
            </a:r>
            <a:r>
              <a:rPr lang="en-GB" sz="1400" dirty="0" err="1" smtClean="0"/>
              <a:t>Mallee</a:t>
            </a:r>
            <a:r>
              <a:rPr lang="en-GB" sz="1400" dirty="0" smtClean="0"/>
              <a:t>, Australia – Picture: John McGrath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Trees and shrubs can be used to address soil salinity by reducing groundwater recharge, either by using water in the root zone and reducing ‘leakage’ to deeper aquifers; or by reducing saline or potentially saline groundwater levels (make them deeper beneath the ground surface) through roots directly accessing the water table and increasing discharge. </a:t>
            </a:r>
            <a:endParaRPr lang="en-GB" dirty="0"/>
          </a:p>
        </p:txBody>
      </p:sp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28381"/>
            <a:ext cx="6131024" cy="4084795"/>
          </a:xfrm>
        </p:spPr>
      </p:pic>
    </p:spTree>
    <p:extLst>
      <p:ext uri="{BB962C8B-B14F-4D97-AF65-F5344CB8AC3E}">
        <p14:creationId xmlns:p14="http://schemas.microsoft.com/office/powerpoint/2010/main" val="3217739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39"/>
            <a:ext cx="8229600" cy="72008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v-SE" dirty="0" err="1" smtClean="0"/>
              <a:t>Biodiversity</a:t>
            </a:r>
            <a:r>
              <a:rPr lang="sv-SE" dirty="0" smtClean="0"/>
              <a:t> </a:t>
            </a:r>
            <a:r>
              <a:rPr lang="sv-SE" dirty="0" err="1" smtClean="0"/>
              <a:t>increase</a:t>
            </a:r>
            <a:r>
              <a:rPr lang="sv-SE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IMG_08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615" y="1196752"/>
            <a:ext cx="345638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latshållare för innehåll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314" y="1196752"/>
            <a:ext cx="3456582" cy="2592288"/>
          </a:xfrm>
          <a:prstGeom prst="rect">
            <a:avLst/>
          </a:prstGeom>
        </p:spPr>
      </p:pic>
      <p:pic>
        <p:nvPicPr>
          <p:cNvPr id="8" name="Picture 4" descr="DSC006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456599" cy="25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DSC0205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381" y="4149080"/>
            <a:ext cx="3432220" cy="257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5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Suitability</a:t>
            </a:r>
            <a:r>
              <a:rPr lang="sv-SE" dirty="0" smtClean="0"/>
              <a:t> areas</a:t>
            </a:r>
            <a:r>
              <a:rPr lang="sv-SE" dirty="0"/>
              <a:t> </a:t>
            </a:r>
            <a:r>
              <a:rPr lang="sv-SE" dirty="0" smtClean="0"/>
              <a:t>-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600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Grafik 2" descr="Friedlandtest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785794"/>
            <a:ext cx="7913585" cy="559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EA523D1-760C-4B40-86C0-CF45B614B776}" type="slidenum">
              <a:rPr lang="de-DE" smtClean="0">
                <a:latin typeface="Arial" pitchFamily="34" charset="0"/>
              </a:rPr>
              <a:pPr/>
              <a:t>23</a:t>
            </a:fld>
            <a:endParaRPr lang="de-DE" dirty="0" smtClean="0">
              <a:latin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42853"/>
            <a:ext cx="9144000" cy="57150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3900"/>
              </a:lnSpc>
              <a:defRPr/>
            </a:pP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Municipality</a:t>
            </a: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of</a:t>
            </a: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 Friedland, DE – </a:t>
            </a: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erosion</a:t>
            </a: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, </a:t>
            </a: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leaching</a:t>
            </a:r>
            <a:endParaRPr lang="de-DE" sz="3200" b="1" kern="0" dirty="0" smtClean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ts val="3900"/>
              </a:lnSpc>
              <a:defRPr/>
            </a:pPr>
            <a:endParaRPr lang="de-DE" sz="3200" b="1" kern="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6143636" y="928670"/>
            <a:ext cx="107157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ihandform 3"/>
          <p:cNvSpPr/>
          <p:nvPr/>
        </p:nvSpPr>
        <p:spPr>
          <a:xfrm>
            <a:off x="6929454" y="857232"/>
            <a:ext cx="893760" cy="857256"/>
          </a:xfrm>
          <a:custGeom>
            <a:avLst/>
            <a:gdLst>
              <a:gd name="connsiteX0" fmla="*/ 138896 w 1250066"/>
              <a:gd name="connsiteY0" fmla="*/ 11575 h 775504"/>
              <a:gd name="connsiteX1" fmla="*/ 312516 w 1250066"/>
              <a:gd name="connsiteY1" fmla="*/ 0 h 775504"/>
              <a:gd name="connsiteX2" fmla="*/ 567159 w 1250066"/>
              <a:gd name="connsiteY2" fmla="*/ 34724 h 775504"/>
              <a:gd name="connsiteX3" fmla="*/ 810228 w 1250066"/>
              <a:gd name="connsiteY3" fmla="*/ 127321 h 775504"/>
              <a:gd name="connsiteX4" fmla="*/ 1250066 w 1250066"/>
              <a:gd name="connsiteY4" fmla="*/ 34724 h 775504"/>
              <a:gd name="connsiteX5" fmla="*/ 1250066 w 1250066"/>
              <a:gd name="connsiteY5" fmla="*/ 775504 h 775504"/>
              <a:gd name="connsiteX6" fmla="*/ 0 w 1250066"/>
              <a:gd name="connsiteY6" fmla="*/ 578734 h 775504"/>
              <a:gd name="connsiteX7" fmla="*/ 138896 w 1250066"/>
              <a:gd name="connsiteY7" fmla="*/ 11575 h 7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0066" h="775504">
                <a:moveTo>
                  <a:pt x="138896" y="11575"/>
                </a:moveTo>
                <a:lnTo>
                  <a:pt x="312516" y="0"/>
                </a:lnTo>
                <a:lnTo>
                  <a:pt x="567159" y="34724"/>
                </a:lnTo>
                <a:lnTo>
                  <a:pt x="810228" y="127321"/>
                </a:lnTo>
                <a:lnTo>
                  <a:pt x="1250066" y="34724"/>
                </a:lnTo>
                <a:lnTo>
                  <a:pt x="1250066" y="775504"/>
                </a:lnTo>
                <a:lnTo>
                  <a:pt x="0" y="578734"/>
                </a:lnTo>
                <a:lnTo>
                  <a:pt x="138896" y="11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Freihandform 8"/>
          <p:cNvSpPr/>
          <p:nvPr/>
        </p:nvSpPr>
        <p:spPr>
          <a:xfrm>
            <a:off x="7572396" y="1000108"/>
            <a:ext cx="428628" cy="500066"/>
          </a:xfrm>
          <a:custGeom>
            <a:avLst/>
            <a:gdLst>
              <a:gd name="connsiteX0" fmla="*/ 138896 w 1250066"/>
              <a:gd name="connsiteY0" fmla="*/ 11575 h 775504"/>
              <a:gd name="connsiteX1" fmla="*/ 312516 w 1250066"/>
              <a:gd name="connsiteY1" fmla="*/ 0 h 775504"/>
              <a:gd name="connsiteX2" fmla="*/ 567159 w 1250066"/>
              <a:gd name="connsiteY2" fmla="*/ 34724 h 775504"/>
              <a:gd name="connsiteX3" fmla="*/ 810228 w 1250066"/>
              <a:gd name="connsiteY3" fmla="*/ 127321 h 775504"/>
              <a:gd name="connsiteX4" fmla="*/ 1250066 w 1250066"/>
              <a:gd name="connsiteY4" fmla="*/ 34724 h 775504"/>
              <a:gd name="connsiteX5" fmla="*/ 1250066 w 1250066"/>
              <a:gd name="connsiteY5" fmla="*/ 775504 h 775504"/>
              <a:gd name="connsiteX6" fmla="*/ 0 w 1250066"/>
              <a:gd name="connsiteY6" fmla="*/ 578734 h 775504"/>
              <a:gd name="connsiteX7" fmla="*/ 138896 w 1250066"/>
              <a:gd name="connsiteY7" fmla="*/ 11575 h 775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50066" h="775504">
                <a:moveTo>
                  <a:pt x="138896" y="11575"/>
                </a:moveTo>
                <a:lnTo>
                  <a:pt x="312516" y="0"/>
                </a:lnTo>
                <a:lnTo>
                  <a:pt x="567159" y="34724"/>
                </a:lnTo>
                <a:lnTo>
                  <a:pt x="810228" y="127321"/>
                </a:lnTo>
                <a:lnTo>
                  <a:pt x="1250066" y="34724"/>
                </a:lnTo>
                <a:lnTo>
                  <a:pt x="1250066" y="775504"/>
                </a:lnTo>
                <a:lnTo>
                  <a:pt x="0" y="578734"/>
                </a:lnTo>
                <a:lnTo>
                  <a:pt x="138896" y="11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23" r="20310" b="3752"/>
          <a:stretch>
            <a:fillRect/>
          </a:stretch>
        </p:blipFill>
        <p:spPr bwMode="auto">
          <a:xfrm>
            <a:off x="7358082" y="1428736"/>
            <a:ext cx="171448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hteck 9"/>
          <p:cNvSpPr/>
          <p:nvPr/>
        </p:nvSpPr>
        <p:spPr>
          <a:xfrm>
            <a:off x="1000100" y="2428868"/>
            <a:ext cx="1643074" cy="314327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928662" y="2396961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/>
              <a:t>residential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area</a:t>
            </a:r>
            <a:endParaRPr lang="en-US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928662" y="2611275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/>
              <a:t>arable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land</a:t>
            </a:r>
            <a:endParaRPr lang="en-US" sz="1400" b="1" dirty="0"/>
          </a:p>
        </p:txBody>
      </p:sp>
      <p:sp>
        <p:nvSpPr>
          <p:cNvPr id="14" name="Textfeld 13"/>
          <p:cNvSpPr txBox="1"/>
          <p:nvPr/>
        </p:nvSpPr>
        <p:spPr>
          <a:xfrm>
            <a:off x="928662" y="2786058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/>
              <a:t>pasture</a:t>
            </a:r>
            <a:endParaRPr lang="en-US" sz="1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28662" y="3000372"/>
            <a:ext cx="12858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b="1" dirty="0" err="1" smtClean="0"/>
              <a:t>Arable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land</a:t>
            </a:r>
            <a:endParaRPr lang="en-US" sz="1400" b="1" dirty="0"/>
          </a:p>
        </p:txBody>
      </p:sp>
      <p:sp>
        <p:nvSpPr>
          <p:cNvPr id="17" name="Textfeld 16"/>
          <p:cNvSpPr txBox="1"/>
          <p:nvPr/>
        </p:nvSpPr>
        <p:spPr>
          <a:xfrm>
            <a:off x="928662" y="3286124"/>
            <a:ext cx="1285884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000" b="1" dirty="0" err="1" smtClean="0"/>
              <a:t>woods</a:t>
            </a:r>
            <a:endParaRPr lang="de-DE" sz="1000" b="1" dirty="0" smtClean="0"/>
          </a:p>
        </p:txBody>
      </p:sp>
      <p:sp>
        <p:nvSpPr>
          <p:cNvPr id="18" name="Textfeld 17"/>
          <p:cNvSpPr txBox="1"/>
          <p:nvPr/>
        </p:nvSpPr>
        <p:spPr>
          <a:xfrm>
            <a:off x="928662" y="3500438"/>
            <a:ext cx="1285884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000" b="1" dirty="0" err="1" smtClean="0"/>
              <a:t>dec</a:t>
            </a:r>
            <a:r>
              <a:rPr lang="de-DE" sz="1000" b="1" dirty="0" smtClean="0"/>
              <a:t>. </a:t>
            </a:r>
            <a:r>
              <a:rPr lang="de-DE" sz="1000" b="1" dirty="0" err="1" smtClean="0"/>
              <a:t>forest</a:t>
            </a:r>
            <a:endParaRPr lang="de-DE" sz="1000" b="1" dirty="0" smtClean="0"/>
          </a:p>
        </p:txBody>
      </p:sp>
      <p:sp>
        <p:nvSpPr>
          <p:cNvPr id="20" name="Textfeld 19"/>
          <p:cNvSpPr txBox="1"/>
          <p:nvPr/>
        </p:nvSpPr>
        <p:spPr>
          <a:xfrm>
            <a:off x="928662" y="3714752"/>
            <a:ext cx="1285884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000" b="1" dirty="0" err="1" smtClean="0"/>
              <a:t>conf</a:t>
            </a:r>
            <a:r>
              <a:rPr lang="de-DE" sz="1000" b="1" dirty="0" smtClean="0"/>
              <a:t>. </a:t>
            </a:r>
            <a:r>
              <a:rPr lang="de-DE" sz="1000" b="1" dirty="0" err="1" smtClean="0"/>
              <a:t>forest</a:t>
            </a:r>
            <a:endParaRPr lang="de-DE" sz="1000" b="1" dirty="0" smtClean="0"/>
          </a:p>
        </p:txBody>
      </p:sp>
      <p:sp>
        <p:nvSpPr>
          <p:cNvPr id="21" name="Textfeld 20"/>
          <p:cNvSpPr txBox="1"/>
          <p:nvPr/>
        </p:nvSpPr>
        <p:spPr>
          <a:xfrm>
            <a:off x="928662" y="3929066"/>
            <a:ext cx="1285884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000" b="1" dirty="0" smtClean="0"/>
              <a:t>mix. </a:t>
            </a:r>
            <a:r>
              <a:rPr lang="de-DE" sz="1000" b="1" dirty="0" err="1" smtClean="0"/>
              <a:t>forest</a:t>
            </a:r>
            <a:endParaRPr lang="de-DE" sz="1000" b="1" dirty="0" smtClean="0"/>
          </a:p>
        </p:txBody>
      </p:sp>
      <p:sp>
        <p:nvSpPr>
          <p:cNvPr id="22" name="Textfeld 21"/>
          <p:cNvSpPr txBox="1"/>
          <p:nvPr/>
        </p:nvSpPr>
        <p:spPr>
          <a:xfrm>
            <a:off x="928662" y="4214818"/>
            <a:ext cx="1285884" cy="268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000" b="1" dirty="0" err="1" smtClean="0"/>
              <a:t>water</a:t>
            </a:r>
            <a:endParaRPr lang="de-DE" sz="1000" b="1" dirty="0" smtClean="0"/>
          </a:p>
        </p:txBody>
      </p:sp>
      <p:sp>
        <p:nvSpPr>
          <p:cNvPr id="23" name="Textfeld 22"/>
          <p:cNvSpPr txBox="1"/>
          <p:nvPr/>
        </p:nvSpPr>
        <p:spPr>
          <a:xfrm>
            <a:off x="928662" y="4500570"/>
            <a:ext cx="1285884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de-DE" sz="1000" b="1" dirty="0" err="1" smtClean="0"/>
              <a:t>municipality</a:t>
            </a:r>
            <a:r>
              <a:rPr lang="de-DE" sz="1000" b="1" dirty="0" smtClean="0"/>
              <a:t> </a:t>
            </a:r>
            <a:r>
              <a:rPr lang="de-DE" sz="1000" b="1" dirty="0" err="1" smtClean="0"/>
              <a:t>border</a:t>
            </a:r>
            <a:endParaRPr lang="de-DE" sz="1000" b="1" dirty="0" smtClean="0"/>
          </a:p>
        </p:txBody>
      </p:sp>
      <p:sp>
        <p:nvSpPr>
          <p:cNvPr id="24" name="Rechteck 23"/>
          <p:cNvSpPr/>
          <p:nvPr/>
        </p:nvSpPr>
        <p:spPr>
          <a:xfrm>
            <a:off x="500034" y="1857364"/>
            <a:ext cx="2357454" cy="42862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 smtClean="0">
                <a:solidFill>
                  <a:schemeClr val="tx1"/>
                </a:solidFill>
              </a:rPr>
              <a:t>Land cover </a:t>
            </a:r>
            <a:r>
              <a:rPr lang="de-DE" sz="1200" b="1" dirty="0" err="1" smtClean="0">
                <a:solidFill>
                  <a:schemeClr val="tx1"/>
                </a:solidFill>
              </a:rPr>
              <a:t>classes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571472" y="3000372"/>
            <a:ext cx="1643074" cy="27622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0933" y="6505998"/>
            <a:ext cx="276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study: G Busch, BALSA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98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28DF5-D584-402F-90A1-F07557ACAD9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3" name="Grafik 2" descr="erosionrotterdam.tif"/>
          <p:cNvPicPr>
            <a:picLocks noChangeAspect="1"/>
          </p:cNvPicPr>
          <p:nvPr/>
        </p:nvPicPr>
        <p:blipFill>
          <a:blip r:embed="rId3" cstate="print"/>
          <a:srcRect l="17516" t="15142" r="16682" b="6562"/>
          <a:stretch>
            <a:fillRect/>
          </a:stretch>
        </p:blipFill>
        <p:spPr>
          <a:xfrm>
            <a:off x="539552" y="828000"/>
            <a:ext cx="5509587" cy="541679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85852" y="44624"/>
            <a:ext cx="6715125" cy="571504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ts val="3900"/>
              </a:lnSpc>
              <a:defRPr/>
            </a:pP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„High </a:t>
            </a: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disposition</a:t>
            </a: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to</a:t>
            </a: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water</a:t>
            </a: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de-DE" sz="3200" b="1" kern="0" dirty="0" err="1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erosion</a:t>
            </a:r>
            <a:r>
              <a:rPr lang="de-DE" sz="3200" b="1" kern="0" dirty="0" smtClean="0">
                <a:solidFill>
                  <a:srgbClr val="669900"/>
                </a:solidFill>
                <a:latin typeface="+mj-lt"/>
                <a:ea typeface="+mj-ea"/>
                <a:cs typeface="+mj-cs"/>
              </a:rPr>
              <a:t>“</a:t>
            </a:r>
            <a:endParaRPr lang="de-DE" sz="3200" b="1" kern="0" dirty="0">
              <a:solidFill>
                <a:srgbClr val="6699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3923928" y="2564904"/>
            <a:ext cx="158417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>
            <a:off x="4283968" y="4581128"/>
            <a:ext cx="2664296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419872" y="5085184"/>
            <a:ext cx="3456384" cy="14401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984434" y="4077072"/>
            <a:ext cx="2133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increasing</a:t>
            </a:r>
            <a:endParaRPr lang="de-DE" dirty="0" smtClean="0"/>
          </a:p>
          <a:p>
            <a:r>
              <a:rPr lang="de-DE" dirty="0" err="1" smtClean="0"/>
              <a:t>erosion</a:t>
            </a:r>
            <a:r>
              <a:rPr lang="de-DE" dirty="0" smtClean="0"/>
              <a:t> </a:t>
            </a:r>
            <a:r>
              <a:rPr lang="de-DE" dirty="0" err="1" smtClean="0"/>
              <a:t>risk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maize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6984434" y="5013176"/>
            <a:ext cx="2091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Buffer</a:t>
            </a:r>
            <a:r>
              <a:rPr lang="de-DE" dirty="0" smtClean="0"/>
              <a:t> </a:t>
            </a:r>
            <a:r>
              <a:rPr lang="de-DE" dirty="0" err="1" smtClean="0"/>
              <a:t>strips</a:t>
            </a:r>
            <a:r>
              <a:rPr lang="de-DE" dirty="0" smtClean="0"/>
              <a:t> </a:t>
            </a:r>
            <a:r>
              <a:rPr lang="de-DE" dirty="0" err="1" smtClean="0"/>
              <a:t>could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reduce</a:t>
            </a:r>
            <a:r>
              <a:rPr lang="de-DE" dirty="0" smtClean="0"/>
              <a:t> </a:t>
            </a:r>
            <a:r>
              <a:rPr lang="de-DE" dirty="0" err="1" smtClean="0"/>
              <a:t>sediment</a:t>
            </a:r>
            <a:endParaRPr lang="de-DE" dirty="0" smtClean="0"/>
          </a:p>
          <a:p>
            <a:r>
              <a:rPr lang="de-DE" dirty="0" err="1" smtClean="0"/>
              <a:t>load</a:t>
            </a:r>
            <a:endParaRPr lang="de-DE" dirty="0"/>
          </a:p>
        </p:txBody>
      </p:sp>
      <p:sp>
        <p:nvSpPr>
          <p:cNvPr id="17" name="Textfeld 16"/>
          <p:cNvSpPr txBox="1"/>
          <p:nvPr/>
        </p:nvSpPr>
        <p:spPr>
          <a:xfrm>
            <a:off x="5546184" y="2134597"/>
            <a:ext cx="3634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Combination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erosion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enhancing</a:t>
            </a:r>
            <a:r>
              <a:rPr lang="de-DE" dirty="0" smtClean="0"/>
              <a:t>(</a:t>
            </a:r>
            <a:r>
              <a:rPr lang="de-DE" dirty="0" err="1" smtClean="0"/>
              <a:t>bio</a:t>
            </a:r>
            <a:r>
              <a:rPr lang="de-DE" dirty="0" smtClean="0"/>
              <a:t>)</a:t>
            </a:r>
            <a:r>
              <a:rPr lang="de-DE" dirty="0" err="1" smtClean="0"/>
              <a:t>diversity</a:t>
            </a:r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130933" y="6505998"/>
            <a:ext cx="276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study: G Busch, BALSA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91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B28DF5-D584-402F-90A1-F07557ACAD9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9" name="Grafik 8" descr="legendrotterdam.tif"/>
          <p:cNvPicPr>
            <a:picLocks noChangeAspect="1"/>
          </p:cNvPicPr>
          <p:nvPr/>
        </p:nvPicPr>
        <p:blipFill>
          <a:blip r:embed="rId3" cstate="print"/>
          <a:srcRect l="18768" t="20833" r="55051" b="19791"/>
          <a:stretch>
            <a:fillRect/>
          </a:stretch>
        </p:blipFill>
        <p:spPr>
          <a:xfrm>
            <a:off x="302086" y="1628800"/>
            <a:ext cx="2172647" cy="4071966"/>
          </a:xfrm>
          <a:prstGeom prst="rect">
            <a:avLst/>
          </a:prstGeom>
        </p:spPr>
      </p:pic>
      <p:pic>
        <p:nvPicPr>
          <p:cNvPr id="11" name="Grafik 10" descr="ausschnitterosion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1196752"/>
            <a:ext cx="6274666" cy="5184576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2339752" y="3717032"/>
            <a:ext cx="1296144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 rot="20137119">
            <a:off x="4537532" y="3287523"/>
            <a:ext cx="1152128" cy="216024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6156176" y="3140968"/>
            <a:ext cx="1296144" cy="11521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3241826" y="188640"/>
            <a:ext cx="2257349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900"/>
              </a:lnSpc>
              <a:defRPr/>
            </a:pPr>
            <a:r>
              <a:rPr lang="de-DE" sz="3200" b="1" kern="0" dirty="0" smtClean="0">
                <a:solidFill>
                  <a:srgbClr val="669900"/>
                </a:solidFill>
              </a:rPr>
              <a:t>… zoom in</a:t>
            </a:r>
            <a:endParaRPr lang="de-DE" sz="3200" b="1" kern="0" dirty="0">
              <a:solidFill>
                <a:srgbClr val="6699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597134" y="5301208"/>
            <a:ext cx="3467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combining</a:t>
            </a:r>
            <a:r>
              <a:rPr lang="de-DE" dirty="0" smtClean="0"/>
              <a:t> </a:t>
            </a:r>
            <a:r>
              <a:rPr lang="de-DE" dirty="0" err="1" smtClean="0"/>
              <a:t>groundwater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endParaRPr lang="de-DE" dirty="0" smtClean="0"/>
          </a:p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erosion</a:t>
            </a:r>
            <a:r>
              <a:rPr lang="de-DE" dirty="0" smtClean="0"/>
              <a:t> </a:t>
            </a:r>
            <a:r>
              <a:rPr lang="de-DE" dirty="0" err="1" smtClean="0"/>
              <a:t>protection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683568" y="4221088"/>
            <a:ext cx="17139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„High </a:t>
            </a:r>
            <a:r>
              <a:rPr lang="de-DE" sz="1600" dirty="0" err="1" smtClean="0"/>
              <a:t>disposition</a:t>
            </a:r>
            <a:endParaRPr lang="de-DE" sz="1600" dirty="0" smtClean="0"/>
          </a:p>
          <a:p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water</a:t>
            </a:r>
            <a:r>
              <a:rPr lang="de-DE" sz="1600" dirty="0" smtClean="0"/>
              <a:t> </a:t>
            </a:r>
            <a:r>
              <a:rPr lang="de-DE" sz="1600" dirty="0" err="1" smtClean="0"/>
              <a:t>erosion</a:t>
            </a:r>
            <a:r>
              <a:rPr lang="de-DE" sz="1600" dirty="0" smtClean="0"/>
              <a:t>“</a:t>
            </a:r>
            <a:endParaRPr lang="de-DE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30933" y="6505998"/>
            <a:ext cx="276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study: G Busch, BALSA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22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sv-SE" dirty="0" err="1" smtClean="0"/>
              <a:t>We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focus on: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892480" cy="4525963"/>
          </a:xfrm>
        </p:spPr>
        <p:txBody>
          <a:bodyPr>
            <a:normAutofit fontScale="70000" lnSpcReduction="20000"/>
          </a:bodyPr>
          <a:lstStyle/>
          <a:p>
            <a:r>
              <a:rPr lang="sv-SE" dirty="0" err="1" smtClean="0"/>
              <a:t>Economy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different </a:t>
            </a:r>
            <a:r>
              <a:rPr lang="sv-SE" dirty="0" err="1" smtClean="0"/>
              <a:t>lignocellulosic</a:t>
            </a:r>
            <a:r>
              <a:rPr lang="sv-SE" dirty="0" smtClean="0"/>
              <a:t> </a:t>
            </a:r>
            <a:r>
              <a:rPr lang="sv-SE" dirty="0" err="1" smtClean="0"/>
              <a:t>crops</a:t>
            </a:r>
            <a:r>
              <a:rPr lang="sv-SE" dirty="0" smtClean="0"/>
              <a:t> </a:t>
            </a:r>
          </a:p>
          <a:p>
            <a:endParaRPr lang="sv-SE" dirty="0"/>
          </a:p>
          <a:p>
            <a:r>
              <a:rPr lang="sv-SE" dirty="0" smtClean="0"/>
              <a:t>Different </a:t>
            </a:r>
            <a:r>
              <a:rPr lang="en-GB" dirty="0" smtClean="0"/>
              <a:t>management options and their impact on environment</a:t>
            </a:r>
          </a:p>
          <a:p>
            <a:endParaRPr lang="en-GB" dirty="0"/>
          </a:p>
          <a:p>
            <a:r>
              <a:rPr lang="en-GB" dirty="0" smtClean="0"/>
              <a:t>Evaluation and simulation of a </a:t>
            </a:r>
            <a:r>
              <a:rPr lang="en-GB" dirty="0"/>
              <a:t>portfolio of species and management alternatives (planting strategy, fertilization actions, cutting cycle length, etc.) and a set of land-use </a:t>
            </a:r>
            <a:r>
              <a:rPr lang="en-GB" dirty="0" smtClean="0"/>
              <a:t>scenarios - for similar zones </a:t>
            </a:r>
          </a:p>
          <a:p>
            <a:endParaRPr lang="en-GB" dirty="0"/>
          </a:p>
          <a:p>
            <a:r>
              <a:rPr lang="en-GB" dirty="0" smtClean="0"/>
              <a:t>Resulting </a:t>
            </a:r>
            <a:r>
              <a:rPr lang="en-GB" dirty="0"/>
              <a:t>management schemes and land-use scenarios will be assessed considering each of the main environmental services defined for each zone (providing dimensions, whether biomass production, water quality </a:t>
            </a:r>
            <a:r>
              <a:rPr lang="en-GB" dirty="0" smtClean="0"/>
              <a:t>improvement </a:t>
            </a:r>
            <a:r>
              <a:rPr lang="en-GB" dirty="0" err="1" smtClean="0"/>
              <a:t>etc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/>
              <a:t>The land-use alternatives </a:t>
            </a:r>
            <a:r>
              <a:rPr lang="en-GB" dirty="0" smtClean="0"/>
              <a:t>will </a:t>
            </a:r>
            <a:r>
              <a:rPr lang="en-GB" dirty="0"/>
              <a:t>define a </a:t>
            </a:r>
            <a:r>
              <a:rPr lang="en-GB" dirty="0" smtClean="0"/>
              <a:t>Pareto frontier</a:t>
            </a: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US" dirty="0"/>
          </a:p>
        </p:txBody>
      </p:sp>
      <p:pic>
        <p:nvPicPr>
          <p:cNvPr id="4" name="Picture 7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04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sv-SE" dirty="0" err="1" smtClean="0"/>
              <a:t>Pareto</a:t>
            </a:r>
            <a:r>
              <a:rPr lang="sv-SE" dirty="0" smtClean="0"/>
              <a:t> </a:t>
            </a:r>
            <a:r>
              <a:rPr lang="sv-SE" dirty="0" err="1" smtClean="0"/>
              <a:t>frontier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US" dirty="0" smtClean="0"/>
          </a:p>
          <a:p>
            <a:r>
              <a:rPr lang="en-US" dirty="0" smtClean="0"/>
              <a:t>Effective </a:t>
            </a:r>
            <a:r>
              <a:rPr lang="en-US" dirty="0"/>
              <a:t>trade-offs between the different alternatives and </a:t>
            </a:r>
            <a:r>
              <a:rPr lang="en-US" dirty="0" smtClean="0"/>
              <a:t>objectives will be found</a:t>
            </a:r>
          </a:p>
          <a:p>
            <a:endParaRPr lang="sv-SE" dirty="0"/>
          </a:p>
          <a:p>
            <a:r>
              <a:rPr lang="en-US" dirty="0" smtClean="0"/>
              <a:t>A </a:t>
            </a:r>
            <a:r>
              <a:rPr lang="en-US" dirty="0"/>
              <a:t>set of compatible trade-offs </a:t>
            </a:r>
            <a:r>
              <a:rPr lang="en-US" dirty="0" smtClean="0"/>
              <a:t>alternatives will be consulted </a:t>
            </a:r>
            <a:r>
              <a:rPr lang="en-US" dirty="0"/>
              <a:t>by the different stakeholders and decision makers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 the end, a </a:t>
            </a:r>
            <a:r>
              <a:rPr lang="en-GB" dirty="0"/>
              <a:t>double </a:t>
            </a:r>
            <a:r>
              <a:rPr lang="en-GB" dirty="0" smtClean="0"/>
              <a:t>assessment will be delivered: </a:t>
            </a:r>
            <a:r>
              <a:rPr lang="en-GB" dirty="0"/>
              <a:t>a quantitative analysis resulting in a set of efficient alternatives for each zone, and a qualitative analysis resulting in an assessment of each of the selected alternatives by experts and stakeholders. </a:t>
            </a:r>
            <a:endParaRPr lang="en-US" dirty="0"/>
          </a:p>
        </p:txBody>
      </p:sp>
      <p:pic>
        <p:nvPicPr>
          <p:cNvPr id="4" name="Picture 7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464496" cy="3456384"/>
          </a:xfrm>
          <a:prstGeom prst="rect">
            <a:avLst/>
          </a:prstGeom>
          <a:noFill/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109263"/>
              </p:ext>
            </p:extLst>
          </p:nvPr>
        </p:nvGraphicFramePr>
        <p:xfrm>
          <a:off x="5480501" y="1124744"/>
          <a:ext cx="3195955" cy="15841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5955"/>
              </a:tblGrid>
              <a:tr h="1584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Figure. Simplified illustration of </a:t>
                      </a:r>
                      <a:r>
                        <a:rPr lang="en-GB" sz="900" dirty="0" err="1">
                          <a:effectLst/>
                        </a:rPr>
                        <a:t>pareto</a:t>
                      </a:r>
                      <a:r>
                        <a:rPr lang="en-GB" sz="900" dirty="0">
                          <a:effectLst/>
                        </a:rPr>
                        <a:t> frontier efficiency between two hypothetical alternative services (biomass production for energy and water quality, bi-dimensional decision map) and 5 integrated land use and management schemes configuration alternatives. Plan 5 and 6 show </a:t>
                      </a:r>
                      <a:r>
                        <a:rPr lang="en-GB" sz="900" dirty="0" err="1">
                          <a:effectLst/>
                        </a:rPr>
                        <a:t>pareto</a:t>
                      </a:r>
                      <a:r>
                        <a:rPr lang="en-GB" sz="900" dirty="0">
                          <a:effectLst/>
                        </a:rPr>
                        <a:t>-efficiency. There can be additional service dimensions and a large number of management alternatives to be analysed. Real examples can be found in e.g. </a:t>
                      </a:r>
                      <a:r>
                        <a:rPr lang="en-GB" sz="900" dirty="0" err="1">
                          <a:effectLst/>
                        </a:rPr>
                        <a:t>Lautenbach</a:t>
                      </a:r>
                      <a:r>
                        <a:rPr lang="en-GB" sz="900" dirty="0">
                          <a:effectLst/>
                        </a:rPr>
                        <a:t> et al, 2013, Borges et al, 2014</a:t>
                      </a:r>
                      <a:r>
                        <a:rPr lang="en-GB" sz="900" dirty="0" smtClean="0">
                          <a:effectLst/>
                        </a:rPr>
                        <a:t>.</a:t>
                      </a: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535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7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jandim\Desktop\IMG_6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5"/>
            <a:ext cx="9252520" cy="693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64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6" descr="EE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2325"/>
            <a:ext cx="91440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28600" y="5638800"/>
            <a:ext cx="8020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dirty="0"/>
              <a:t>Source:  EEA (</a:t>
            </a:r>
            <a:r>
              <a:rPr lang="sv-SE" altLang="en-US" sz="1800" dirty="0" err="1"/>
              <a:t>European</a:t>
            </a:r>
            <a:r>
              <a:rPr lang="sv-SE" altLang="en-US" sz="1800" dirty="0"/>
              <a:t> </a:t>
            </a:r>
            <a:r>
              <a:rPr lang="sv-SE" altLang="en-US" sz="1800" dirty="0" err="1"/>
              <a:t>Environmental</a:t>
            </a:r>
            <a:r>
              <a:rPr lang="sv-SE" altLang="en-US" sz="1800" dirty="0"/>
              <a:t> Agency) 2006.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How much bioenergy can Europe produce without harming the environment?</a:t>
            </a:r>
            <a:r>
              <a:rPr lang="sv-SE" altLang="en-US" sz="1800" dirty="0"/>
              <a:t> </a:t>
            </a:r>
          </a:p>
        </p:txBody>
      </p:sp>
      <p:sp>
        <p:nvSpPr>
          <p:cNvPr id="92168" name="AutoShape 8"/>
          <p:cNvSpPr>
            <a:spLocks noChangeArrowheads="1"/>
          </p:cNvSpPr>
          <p:nvPr/>
        </p:nvSpPr>
        <p:spPr bwMode="auto">
          <a:xfrm>
            <a:off x="1905000" y="3352800"/>
            <a:ext cx="304800" cy="533400"/>
          </a:xfrm>
          <a:prstGeom prst="upDownArrow">
            <a:avLst>
              <a:gd name="adj1" fmla="val 50000"/>
              <a:gd name="adj2" fmla="val 35000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/>
          </a:p>
        </p:txBody>
      </p:sp>
      <p:sp>
        <p:nvSpPr>
          <p:cNvPr id="92169" name="AutoShape 9"/>
          <p:cNvSpPr>
            <a:spLocks noChangeArrowheads="1"/>
          </p:cNvSpPr>
          <p:nvPr/>
        </p:nvSpPr>
        <p:spPr bwMode="auto">
          <a:xfrm>
            <a:off x="4495800" y="2362200"/>
            <a:ext cx="304800" cy="1447800"/>
          </a:xfrm>
          <a:prstGeom prst="upDownArrow">
            <a:avLst>
              <a:gd name="adj1" fmla="val 50000"/>
              <a:gd name="adj2" fmla="val 65005"/>
            </a:avLst>
          </a:prstGeom>
          <a:solidFill>
            <a:srgbClr val="008000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/>
          </a:p>
        </p:txBody>
      </p:sp>
      <p:cxnSp>
        <p:nvCxnSpPr>
          <p:cNvPr id="8" name="Straight Connector 7"/>
          <p:cNvCxnSpPr/>
          <p:nvPr/>
        </p:nvCxnSpPr>
        <p:spPr>
          <a:xfrm>
            <a:off x="4211638" y="6248400"/>
            <a:ext cx="3352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28184" y="4005064"/>
            <a:ext cx="14401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slulogoT_eng_15cm_gronr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857511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8" grpId="0" animBg="1"/>
      <p:bldP spid="92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pic>
        <p:nvPicPr>
          <p:cNvPr id="39940" name="Picture 4" descr="IMG_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449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The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215405"/>
            <a:ext cx="8964488" cy="4525963"/>
          </a:xfrm>
        </p:spPr>
        <p:txBody>
          <a:bodyPr/>
          <a:lstStyle/>
          <a:p>
            <a:r>
              <a:rPr lang="en-GB" dirty="0"/>
              <a:t>how to integrate new bioenergy feedstock production systems into agricultural </a:t>
            </a:r>
            <a:r>
              <a:rPr lang="en-GB" dirty="0" smtClean="0"/>
              <a:t>landscapes </a:t>
            </a:r>
            <a:r>
              <a:rPr lang="en-GB" dirty="0"/>
              <a:t>in ways that </a:t>
            </a:r>
            <a:r>
              <a:rPr lang="en-GB" dirty="0" smtClean="0"/>
              <a:t>promote </a:t>
            </a:r>
            <a:r>
              <a:rPr lang="en-GB" dirty="0"/>
              <a:t>environmental, social and economic sustainability of the </a:t>
            </a:r>
            <a:r>
              <a:rPr lang="en-GB" dirty="0" smtClean="0"/>
              <a:t>agricultural production </a:t>
            </a:r>
            <a:endParaRPr lang="en-US" dirty="0"/>
          </a:p>
        </p:txBody>
      </p:sp>
      <p:pic>
        <p:nvPicPr>
          <p:cNvPr id="4" name="Picture 7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69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099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How</a:t>
            </a:r>
            <a:r>
              <a:rPr lang="sv-SE" dirty="0" smtClean="0"/>
              <a:t> </a:t>
            </a:r>
            <a:r>
              <a:rPr lang="sv-SE" dirty="0" err="1" smtClean="0"/>
              <a:t>can</a:t>
            </a:r>
            <a:r>
              <a:rPr lang="sv-SE" dirty="0" smtClean="0"/>
              <a:t> </a:t>
            </a:r>
            <a:r>
              <a:rPr lang="sv-SE" dirty="0" err="1" smtClean="0"/>
              <a:t>we</a:t>
            </a:r>
            <a:r>
              <a:rPr lang="sv-SE" dirty="0" smtClean="0"/>
              <a:t> researchers </a:t>
            </a:r>
            <a:r>
              <a:rPr lang="sv-SE" dirty="0" err="1" smtClean="0"/>
              <a:t>help</a:t>
            </a:r>
            <a:r>
              <a:rPr lang="sv-SE" dirty="0" smtClean="0"/>
              <a:t>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succeed</a:t>
            </a:r>
            <a:r>
              <a:rPr lang="sv-SE" dirty="0" smtClean="0"/>
              <a:t> in </a:t>
            </a:r>
            <a:r>
              <a:rPr lang="sv-SE" dirty="0" err="1" smtClean="0"/>
              <a:t>this</a:t>
            </a:r>
            <a:r>
              <a:rPr lang="sv-SE" dirty="0" smtClean="0"/>
              <a:t>?</a:t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endParaRPr lang="en-US" dirty="0"/>
          </a:p>
        </p:txBody>
      </p:sp>
      <p:pic>
        <p:nvPicPr>
          <p:cNvPr id="4" name="Picture 7" descr="slulogoT_eng_15cm_gron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894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sv-SE" altLang="en-US" smtClean="0"/>
          </a:p>
        </p:txBody>
      </p:sp>
      <p:pic>
        <p:nvPicPr>
          <p:cNvPr id="39940" name="Picture 4" descr="IMG_00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3634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3359"/>
            <a:ext cx="9392344" cy="407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1" descr="Figure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17032"/>
            <a:ext cx="191640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ulogoT_eng_15cm_gronr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8803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25" y="708031"/>
            <a:ext cx="4664075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1800"/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07950" y="5229225"/>
            <a:ext cx="9036050" cy="716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GB" altLang="en-US" sz="1200" dirty="0">
                <a:ea typeface="Calibri" pitchFamily="34" charset="0"/>
                <a:cs typeface="Times New Roman" pitchFamily="18" charset="0"/>
              </a:rPr>
              <a:t>Relative differences between willow SRC plantations versus the reference. The values are the averages for all the locations of the different soil quality parameters investigated in topsoil (0-20 cm) and in subsoil (40-60 cm). Positive values represent higher observations of the studied parameter in the willow SRC plantations, in percentage (Dimitriou et al 2012, Bioenergy Research). </a:t>
            </a:r>
            <a:endParaRPr lang="sv-SE" altLang="en-US" sz="1200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245100" y="1773238"/>
            <a:ext cx="0" cy="107950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868613" y="1700213"/>
            <a:ext cx="2303462" cy="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868613" y="4076700"/>
            <a:ext cx="288925" cy="0"/>
          </a:xfrm>
          <a:prstGeom prst="straightConnector1">
            <a:avLst/>
          </a:prstGeom>
          <a:ln w="19050">
            <a:solidFill>
              <a:srgbClr val="00B050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7" descr="slulogoT_eng_15cm_gronr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5791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867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</TotalTime>
  <Words>921</Words>
  <Application>Microsoft Macintosh PowerPoint</Application>
  <PresentationFormat>Présentation à l'écran (4:3)</PresentationFormat>
  <Paragraphs>119</Paragraphs>
  <Slides>28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Office Theme</vt:lpstr>
      <vt:lpstr>Environmental effects of integrating SRC into landscapes</vt:lpstr>
      <vt:lpstr>Présentation PowerPoint</vt:lpstr>
      <vt:lpstr>Présentation PowerPoint</vt:lpstr>
      <vt:lpstr>Présentation PowerPoint</vt:lpstr>
      <vt:lpstr>The Challenge</vt:lpstr>
      <vt:lpstr>         How can we researchers help to succeed in this?      </vt:lpstr>
      <vt:lpstr>Présentation PowerPoint</vt:lpstr>
      <vt:lpstr>Présentation PowerPoint</vt:lpstr>
      <vt:lpstr>Présentation PowerPoint</vt:lpstr>
      <vt:lpstr>Nutrient leaching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Soil salinization management</vt:lpstr>
      <vt:lpstr>Biodiversity increase?</vt:lpstr>
      <vt:lpstr>    Suitability areas - Examples</vt:lpstr>
      <vt:lpstr>Présentation PowerPoint</vt:lpstr>
      <vt:lpstr>Présentation PowerPoint</vt:lpstr>
      <vt:lpstr>Présentation PowerPoint</vt:lpstr>
      <vt:lpstr>We will focus on: </vt:lpstr>
      <vt:lpstr>Pareto frontier</vt:lpstr>
      <vt:lpstr>Présentation PowerPoint</vt:lpstr>
    </vt:vector>
  </TitlesOfParts>
  <Company>SLU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 effects of integrating SRC into landscapes</dc:title>
  <dc:creator>Ioannis Dimitriou</dc:creator>
  <cp:lastModifiedBy>Evelyne Thiffault</cp:lastModifiedBy>
  <cp:revision>29</cp:revision>
  <dcterms:created xsi:type="dcterms:W3CDTF">2016-09-19T12:04:12Z</dcterms:created>
  <dcterms:modified xsi:type="dcterms:W3CDTF">2016-09-21T15:45:38Z</dcterms:modified>
</cp:coreProperties>
</file>